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59" r:id="rId4"/>
    <p:sldId id="273" r:id="rId5"/>
    <p:sldId id="274" r:id="rId6"/>
    <p:sldId id="266" r:id="rId7"/>
    <p:sldId id="260" r:id="rId8"/>
    <p:sldId id="275" r:id="rId9"/>
    <p:sldId id="267" r:id="rId10"/>
    <p:sldId id="276" r:id="rId11"/>
    <p:sldId id="261" r:id="rId12"/>
    <p:sldId id="277" r:id="rId13"/>
    <p:sldId id="268" r:id="rId14"/>
    <p:sldId id="282" r:id="rId15"/>
    <p:sldId id="262" r:id="rId16"/>
    <p:sldId id="278" r:id="rId17"/>
    <p:sldId id="269" r:id="rId18"/>
    <p:sldId id="279" r:id="rId19"/>
    <p:sldId id="263" r:id="rId20"/>
    <p:sldId id="280" r:id="rId21"/>
    <p:sldId id="270" r:id="rId22"/>
    <p:sldId id="281" r:id="rId23"/>
    <p:sldId id="264" r:id="rId24"/>
    <p:sldId id="265" r:id="rId25"/>
    <p:sldId id="271" r:id="rId26"/>
    <p:sldId id="257" r:id="rId27"/>
    <p:sldId id="283" r:id="rId28"/>
    <p:sldId id="284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ge プレゼン" id="{2E771D29-F7AF-448B-8696-338DA49AFB93}">
          <p14:sldIdLst>
            <p14:sldId id="256"/>
            <p14:sldId id="258"/>
            <p14:sldId id="259"/>
            <p14:sldId id="273"/>
            <p14:sldId id="274"/>
            <p14:sldId id="266"/>
            <p14:sldId id="260"/>
            <p14:sldId id="275"/>
            <p14:sldId id="267"/>
            <p14:sldId id="276"/>
            <p14:sldId id="261"/>
            <p14:sldId id="277"/>
            <p14:sldId id="268"/>
            <p14:sldId id="282"/>
            <p14:sldId id="262"/>
            <p14:sldId id="278"/>
            <p14:sldId id="269"/>
            <p14:sldId id="279"/>
            <p14:sldId id="263"/>
            <p14:sldId id="280"/>
            <p14:sldId id="270"/>
            <p14:sldId id="281"/>
          </p14:sldIdLst>
        </p14:section>
        <p14:section name="図表制作" id="{5724022B-4058-4D59-915E-503B9A2A8722}">
          <p14:sldIdLst>
            <p14:sldId id="264"/>
            <p14:sldId id="265"/>
            <p14:sldId id="271"/>
            <p14:sldId id="257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6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6" autoAdjust="0"/>
    <p:restoredTop sz="95090" autoAdjust="0"/>
  </p:normalViewPr>
  <p:slideViewPr>
    <p:cSldViewPr snapToGrid="0">
      <p:cViewPr>
        <p:scale>
          <a:sx n="75" d="100"/>
          <a:sy n="75" d="100"/>
        </p:scale>
        <p:origin x="974" y="240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2AACA-A5BE-45E3-8C63-A41CED89C1F3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A5875-9E60-4917-969D-E6D0E768829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25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A5875-9E60-4917-969D-E6D0E768829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03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58A12-FC4F-969A-2769-5B6ACBAF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8764BC-B746-CDFE-0744-817E762CE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E564B92-4FDB-C773-DA7A-FF9BB29DD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5C8F5C6-BE00-8A35-0B3F-110CD63EE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A5875-9E60-4917-969D-E6D0E768829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970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83A900-B43C-32CD-44E9-0A0980DC6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872929B-4188-B82E-C484-F5E08055B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DE6759-B7D3-09C9-93B5-CC81AD72C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55127D-9A37-5D81-69D9-6C06B1356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4F8BC2-71F4-07FB-B1FB-B9777DF33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8240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E61605-32B4-1C95-8A2C-0FC23D00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0859002-FBC5-DF7E-017E-3A52A0501B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42A74-C1C1-09C8-4CCD-6BE9CBD69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C68A09-0AA0-B184-F686-3DC8D9E3A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B7C03D-0106-3392-FFED-720A27F9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8633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D034880-87F1-5166-8E58-5819121ECD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FF78FA6-E925-9CDC-C8F2-8820DAB17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81E33E2-D92A-346E-09CD-9BB0A9C07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54480F-9657-B98D-2316-978EED27F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AC70A7-7EDA-5F4C-4537-FA6FC553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346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C62A83-3D32-46EA-747F-508E6728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2F9856-8BF0-990D-1D93-2FCECE6D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0317EF-81BC-EF05-FC6A-C88DD28C4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B75C20-8DFB-068E-3FF7-365E54B0A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AC960F-7920-7B60-543A-7D5B02459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326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47FF7C-85C3-355B-2816-37D6AEF1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7BAC72-2167-F5FB-D820-D285C0131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9EDA2E-24BF-7EDE-91DA-F5444ABF8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A4186A-4954-DB1F-A0FF-94AA75D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63E56B3-B72A-2E16-457E-A101D51D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06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EB3AEC-E8B8-B62C-CC3A-279F82B0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2CC460-6F40-A9BA-ECFF-1C34F6E26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B4614B-D801-8AC7-877E-58160137D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C17C6B7-97FC-B303-3E76-AB4C9F5A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AA9B55-1855-50AA-FDF7-C7BF704E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47CFC70-7AF4-F422-C3F7-8BF2CF16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446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C57FA9-7004-C6C8-5CD2-1B3E7D02F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5520616-E343-0097-A65E-917882476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5ABE41-CC16-0588-F0D8-D1938C3A6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49278B6-B5D2-D68B-09BB-F90E4C24D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F650353-5F8C-3076-8057-90A6D3B927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D949343-6246-3F71-C0EF-03AB7A76F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92BC3D8-630C-1A58-4867-B123283A4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CCD26C3-CCB1-1599-78B0-DD7360E2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1393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6AF15B-586D-CCB4-E614-D9AB18E3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1511510-DE72-E51E-29DE-9547B9F1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AE37CCE-BCB4-DFED-05D1-E71D0160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6B2D3A4-DF07-F561-AF6E-5DA95B7B9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98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898A03-6450-1179-889F-04200D69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34FEA0A-20CB-BBA9-F706-AE48857B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B1E1A88-CFF6-A879-1CCC-756734E8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80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D8CFE-AA89-00D9-ED5A-1A488DA34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6532383-3060-3567-5041-7BD77A4E3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A49DB41-3B45-4F9D-9D36-22C0F757A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CE22328-E7A9-0776-16AD-63A9AB0E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834BF7F-7AAA-6E71-634B-41C796E6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AA45244-6357-C77D-624F-BBBEE9C4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697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CC8123-918B-DF70-6787-94633C6AB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755AB45-5B10-5101-201C-DE5BB39386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E25C707-0BCA-5DB8-F2ED-BCC254AE35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1D3F47-FCF7-D27F-5A7F-478252AB5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7464D84-94A5-3D26-DACE-A44582567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A1AD1B5-8F0E-1212-905B-31BB9B7C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99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DC802BA-E3CA-F2CC-D209-38BBE65E0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A0FE287-21DF-0F99-4AD0-89A26E30F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9C770B-7309-4A3F-33E5-902965504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1F74F-8CBA-4894-BB84-71DF11191A8F}" type="datetimeFigureOut">
              <a:rPr kumimoji="1" lang="ja-JP" altLang="en-US" smtClean="0"/>
              <a:t>2024/2/27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524454-564C-9EE7-50FF-B738FB48E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55D460-C3DC-67B0-7187-2F48F72F7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F06C6-DD79-42FE-A7E3-C01FA702C6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861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gif"/><Relationship Id="rId4" Type="http://schemas.openxmlformats.org/officeDocument/2006/relationships/image" Target="../media/image43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gif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gi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353529F-D8A0-B80A-6251-48EBE56E4BC3}"/>
              </a:ext>
            </a:extLst>
          </p:cNvPr>
          <p:cNvSpPr txBox="1"/>
          <p:nvPr/>
        </p:nvSpPr>
        <p:spPr>
          <a:xfrm>
            <a:off x="162561" y="4195928"/>
            <a:ext cx="5100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100" dirty="0"/>
              <a:t>名前　　：野村 拓巳</a:t>
            </a:r>
            <a:r>
              <a:rPr kumimoji="1" lang="en-US" altLang="ja-JP" sz="2100" dirty="0"/>
              <a:t>(</a:t>
            </a:r>
            <a:r>
              <a:rPr kumimoji="1" lang="ja-JP" altLang="en-US" sz="2100" dirty="0"/>
              <a:t>ノムラ タクミ</a:t>
            </a:r>
            <a:r>
              <a:rPr kumimoji="1" lang="en-US" altLang="ja-JP" sz="2100" dirty="0"/>
              <a:t>)</a:t>
            </a:r>
          </a:p>
          <a:p>
            <a:endParaRPr kumimoji="1" lang="en-US" altLang="ja-JP" sz="2100" dirty="0"/>
          </a:p>
          <a:p>
            <a:r>
              <a:rPr lang="ja-JP" altLang="en-US" sz="2100" dirty="0"/>
              <a:t>所属　　：ＨＡＬ東京ゲーム４年制学科</a:t>
            </a:r>
            <a:endParaRPr lang="en-US" altLang="ja-JP" sz="2100" dirty="0"/>
          </a:p>
          <a:p>
            <a:r>
              <a:rPr lang="ja-JP" altLang="en-US" sz="2100" dirty="0"/>
              <a:t>　　　　　ゲーム制作コース３年</a:t>
            </a:r>
            <a:endParaRPr lang="en-US" altLang="ja-JP" sz="2100" dirty="0"/>
          </a:p>
          <a:p>
            <a:endParaRPr kumimoji="1" lang="en-US" altLang="ja-JP" sz="2100" dirty="0"/>
          </a:p>
          <a:p>
            <a:r>
              <a:rPr lang="ja-JP" altLang="en-US" sz="2100" dirty="0"/>
              <a:t>志望職種：ゲームプログラマー</a:t>
            </a:r>
            <a:endParaRPr kumimoji="1" lang="en-US" altLang="ja-JP" sz="2100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F4F1F000-076B-7DBA-6A51-2106B0B9F2A6}"/>
              </a:ext>
            </a:extLst>
          </p:cNvPr>
          <p:cNvGrpSpPr/>
          <p:nvPr/>
        </p:nvGrpSpPr>
        <p:grpSpPr>
          <a:xfrm>
            <a:off x="5150733" y="3384205"/>
            <a:ext cx="6937094" cy="3311236"/>
            <a:chOff x="5150733" y="4236334"/>
            <a:chExt cx="6937094" cy="2621666"/>
          </a:xfrm>
        </p:grpSpPr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50E8763F-F22B-2378-8C2D-CB9A9F8E12F1}"/>
                </a:ext>
              </a:extLst>
            </p:cNvPr>
            <p:cNvSpPr/>
            <p:nvPr/>
          </p:nvSpPr>
          <p:spPr>
            <a:xfrm>
              <a:off x="5150733" y="4236334"/>
              <a:ext cx="6937094" cy="262166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E34495D0-1183-BE00-C90F-E1490C2902ED}"/>
                </a:ext>
              </a:extLst>
            </p:cNvPr>
            <p:cNvSpPr txBox="1"/>
            <p:nvPr/>
          </p:nvSpPr>
          <p:spPr>
            <a:xfrm>
              <a:off x="5323973" y="4294615"/>
              <a:ext cx="6736848" cy="248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b="1" spc="600" dirty="0">
                  <a:solidFill>
                    <a:schemeClr val="bg1"/>
                  </a:solidFill>
                </a:rPr>
                <a:t>免許・資格</a:t>
              </a:r>
              <a:r>
                <a:rPr kumimoji="1" lang="en-US" altLang="ja-JP" b="1" spc="600" dirty="0">
                  <a:solidFill>
                    <a:schemeClr val="bg1"/>
                  </a:solidFill>
                </a:rPr>
                <a:t>(</a:t>
              </a:r>
              <a:r>
                <a:rPr kumimoji="1" lang="ja-JP" altLang="en-US" b="1" spc="600" dirty="0">
                  <a:solidFill>
                    <a:schemeClr val="bg1"/>
                  </a:solidFill>
                </a:rPr>
                <a:t>一部</a:t>
              </a:r>
              <a:r>
                <a:rPr kumimoji="1" lang="en-US" altLang="ja-JP" b="1" spc="600" dirty="0">
                  <a:solidFill>
                    <a:schemeClr val="bg1"/>
                  </a:solidFill>
                </a:rPr>
                <a:t>)</a:t>
              </a:r>
              <a:r>
                <a:rPr kumimoji="1" lang="ja-JP" altLang="en-US" b="1" spc="600" dirty="0">
                  <a:solidFill>
                    <a:schemeClr val="bg1"/>
                  </a:solidFill>
                </a:rPr>
                <a:t>・受賞歴</a:t>
              </a:r>
              <a:endParaRPr kumimoji="1" lang="en-US" altLang="ja-JP" b="1" spc="600" dirty="0">
                <a:solidFill>
                  <a:schemeClr val="bg1"/>
                </a:solidFill>
              </a:endParaRPr>
            </a:p>
            <a:p>
              <a:r>
                <a:rPr kumimoji="1" lang="en-US" altLang="ja-JP" sz="1200" dirty="0">
                  <a:solidFill>
                    <a:schemeClr val="bg1"/>
                  </a:solidFill>
                </a:rPr>
                <a:t>2017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2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ja-JP" altLang="en-US" sz="1200" dirty="0">
                  <a:solidFill>
                    <a:schemeClr val="bg1"/>
                  </a:solidFill>
                </a:rPr>
                <a:t>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16</a:t>
              </a:r>
              <a:r>
                <a:rPr lang="ja-JP" altLang="en-US" sz="1200" dirty="0">
                  <a:solidFill>
                    <a:schemeClr val="bg1"/>
                  </a:solidFill>
                </a:rPr>
                <a:t>回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毎日パソコン入力コンクール冬季大会　</a:t>
              </a:r>
              <a:r>
                <a:rPr lang="ja-JP" altLang="en-US" sz="1200" dirty="0">
                  <a:solidFill>
                    <a:schemeClr val="bg1"/>
                  </a:solidFill>
                </a:rPr>
                <a:t>第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部</a:t>
              </a:r>
              <a:r>
                <a:rPr kumimoji="1" lang="ja-JP" altLang="en-US" sz="1200" dirty="0">
                  <a:solidFill>
                    <a:schemeClr val="bg1"/>
                  </a:solidFill>
                </a:rPr>
                <a:t>和文</a:t>
              </a:r>
              <a:r>
                <a:rPr lang="ja-JP" altLang="en-US" sz="1200" dirty="0">
                  <a:solidFill>
                    <a:schemeClr val="bg1"/>
                  </a:solidFill>
                </a:rPr>
                <a:t>Ａ　準１級　合格</a:t>
              </a:r>
              <a:endParaRPr kumimoji="1"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ビジネス情報部門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2018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9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全国商業高等学校協会主催　情報処理検定　第１級　プログラミング部門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基本情報技術者試験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2019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 </a:t>
              </a:r>
              <a:r>
                <a:rPr lang="en-US" altLang="ja-JP" sz="1200" dirty="0">
                  <a:solidFill>
                    <a:schemeClr val="bg1"/>
                  </a:solidFill>
                </a:rPr>
                <a:t>IT</a:t>
              </a:r>
              <a:r>
                <a:rPr lang="ja-JP" altLang="en-US" sz="1200" dirty="0">
                  <a:solidFill>
                    <a:schemeClr val="bg1"/>
                  </a:solidFill>
                </a:rPr>
                <a:t>パスポート試験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5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普通自動車第一種運転免許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7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情報活用試験１級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2021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プログラマ認定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文部科学省後援　情報検定　情報システム試験　システムエンジニア認定　取得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CG</a:t>
              </a:r>
              <a:r>
                <a:rPr lang="ja-JP" altLang="en-US" sz="1200" dirty="0">
                  <a:solidFill>
                    <a:schemeClr val="bg1"/>
                  </a:solidFill>
                </a:rPr>
                <a:t>エンジニア検定　エキスパート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8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画像処理検定　ベーシック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2024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1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</a:t>
              </a:r>
              <a:r>
                <a:rPr lang="en-US" altLang="ja-JP" sz="1200" dirty="0">
                  <a:solidFill>
                    <a:schemeClr val="bg1"/>
                  </a:solidFill>
                </a:rPr>
                <a:t>Unity Certified Associate: Programmer</a:t>
              </a:r>
              <a:r>
                <a:rPr lang="ja-JP" altLang="en-US" sz="1200" dirty="0">
                  <a:solidFill>
                    <a:schemeClr val="bg1"/>
                  </a:solidFill>
                </a:rPr>
                <a:t>　合格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2022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  </a:t>
              </a:r>
              <a:r>
                <a:rPr lang="en-US" altLang="ja-JP" sz="1200" dirty="0">
                  <a:solidFill>
                    <a:schemeClr val="bg1"/>
                  </a:solidFill>
                </a:rPr>
                <a:t>3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進級制作展　プログラミング力賞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  <a:p>
              <a:r>
                <a:rPr lang="en-US" altLang="ja-JP" sz="1200" dirty="0">
                  <a:solidFill>
                    <a:schemeClr val="bg1"/>
                  </a:solidFill>
                </a:rPr>
                <a:t>2023</a:t>
              </a:r>
              <a:r>
                <a:rPr lang="ja-JP" altLang="en-US" sz="1200" dirty="0">
                  <a:solidFill>
                    <a:schemeClr val="bg1"/>
                  </a:solidFill>
                </a:rPr>
                <a:t>年</a:t>
              </a:r>
              <a:r>
                <a:rPr lang="en-US" altLang="ja-JP" sz="1200" dirty="0">
                  <a:solidFill>
                    <a:schemeClr val="bg1"/>
                  </a:solidFill>
                </a:rPr>
                <a:t>10</a:t>
              </a:r>
              <a:r>
                <a:rPr lang="ja-JP" altLang="en-US" sz="1200" dirty="0">
                  <a:solidFill>
                    <a:schemeClr val="bg1"/>
                  </a:solidFill>
                </a:rPr>
                <a:t>月　夏の３</a:t>
              </a:r>
              <a:r>
                <a:rPr lang="en-US" altLang="ja-JP" sz="1200" dirty="0">
                  <a:solidFill>
                    <a:schemeClr val="bg1"/>
                  </a:solidFill>
                </a:rPr>
                <a:t>D</a:t>
              </a:r>
              <a:r>
                <a:rPr lang="ja-JP" altLang="en-US" sz="1200" dirty="0">
                  <a:solidFill>
                    <a:schemeClr val="bg1"/>
                  </a:solidFill>
                </a:rPr>
                <a:t>ゲーム学内コンテスト　技術力賞　受賞</a:t>
              </a:r>
              <a:endParaRPr lang="en-US" altLang="ja-JP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グループ化 68">
            <a:extLst>
              <a:ext uri="{FF2B5EF4-FFF2-40B4-BE49-F238E27FC236}">
                <a16:creationId xmlns:a16="http://schemas.microsoft.com/office/drawing/2014/main" id="{019855EC-D6EC-BEF1-DDC2-7C3F7EEAB75F}"/>
              </a:ext>
            </a:extLst>
          </p:cNvPr>
          <p:cNvGrpSpPr/>
          <p:nvPr/>
        </p:nvGrpSpPr>
        <p:grpSpPr>
          <a:xfrm>
            <a:off x="320292" y="243840"/>
            <a:ext cx="3309906" cy="3309906"/>
            <a:chOff x="2135140" y="3053948"/>
            <a:chExt cx="1358359" cy="1358359"/>
          </a:xfrm>
        </p:grpSpPr>
        <p:sp>
          <p:nvSpPr>
            <p:cNvPr id="70" name="楕円 69" descr="スーツを着た男性&#10;&#10;自動的に生成された説明">
              <a:extLst>
                <a:ext uri="{FF2B5EF4-FFF2-40B4-BE49-F238E27FC236}">
                  <a16:creationId xmlns:a16="http://schemas.microsoft.com/office/drawing/2014/main" id="{4B3F2E8C-58B6-6BCC-77D1-19D214FE1F69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71" name="フリーフォーム: 図形 70">
              <a:extLst>
                <a:ext uri="{FF2B5EF4-FFF2-40B4-BE49-F238E27FC236}">
                  <a16:creationId xmlns:a16="http://schemas.microsoft.com/office/drawing/2014/main" id="{D8199D9F-66E3-8F6C-94A4-0BFD436CED21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057A32F-E36F-FEE7-2B31-67B3D65CE344}"/>
              </a:ext>
            </a:extLst>
          </p:cNvPr>
          <p:cNvGrpSpPr/>
          <p:nvPr/>
        </p:nvGrpSpPr>
        <p:grpSpPr>
          <a:xfrm>
            <a:off x="5094939" y="413088"/>
            <a:ext cx="6697059" cy="2457013"/>
            <a:chOff x="-2354972" y="3683116"/>
            <a:chExt cx="8727182" cy="2853353"/>
          </a:xfrm>
        </p:grpSpPr>
        <p:pic>
          <p:nvPicPr>
            <p:cNvPr id="5" name="図 4" descr="テキスト&#10;&#10;低い精度で自動的に生成された説明">
              <a:extLst>
                <a:ext uri="{FF2B5EF4-FFF2-40B4-BE49-F238E27FC236}">
                  <a16:creationId xmlns:a16="http://schemas.microsoft.com/office/drawing/2014/main" id="{2C33AE2B-7DE3-CA9C-27D5-45FB4697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470" y="3694018"/>
              <a:ext cx="4484740" cy="2832625"/>
            </a:xfrm>
            <a:prstGeom prst="rect">
              <a:avLst/>
            </a:prstGeom>
          </p:spPr>
        </p:pic>
        <p:pic>
          <p:nvPicPr>
            <p:cNvPr id="8" name="図 7" descr="ダイアグラム&#10;&#10;中程度の精度で自動的に生成された説明">
              <a:extLst>
                <a:ext uri="{FF2B5EF4-FFF2-40B4-BE49-F238E27FC236}">
                  <a16:creationId xmlns:a16="http://schemas.microsoft.com/office/drawing/2014/main" id="{A452EADA-35C7-E7AE-54A4-1B0598F31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354972" y="3683116"/>
              <a:ext cx="3856587" cy="28533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39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5AA5B-7246-BF94-E482-4A8891BF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02F95ED-5176-FF42-075A-A7CD9FB6896D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4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フライウェイトパターンを使ったリソースの使い回し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System/Manager/textureManager.cpp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AA265F1-3ADA-437C-6AE1-DD0E031E018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42349B-7690-CFB3-6144-CDD653CBDBB2}"/>
              </a:ext>
            </a:extLst>
          </p:cNvPr>
          <p:cNvSpPr txBox="1"/>
          <p:nvPr/>
        </p:nvSpPr>
        <p:spPr>
          <a:xfrm>
            <a:off x="381462" y="1938251"/>
            <a:ext cx="5355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メモリ意識</a:t>
            </a:r>
            <a:endParaRPr lang="en-US" altLang="ja-JP" dirty="0"/>
          </a:p>
          <a:p>
            <a:r>
              <a:rPr lang="ja-JP" altLang="en-US" dirty="0"/>
              <a:t>読み込みの負荷</a:t>
            </a:r>
            <a:endParaRPr lang="en-US" altLang="ja-JP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DBED238-2FB5-5A58-8412-8567E2776BB9}"/>
              </a:ext>
            </a:extLst>
          </p:cNvPr>
          <p:cNvGrpSpPr/>
          <p:nvPr/>
        </p:nvGrpSpPr>
        <p:grpSpPr>
          <a:xfrm>
            <a:off x="3623094" y="1621766"/>
            <a:ext cx="8448785" cy="5158594"/>
            <a:chOff x="3623094" y="1621766"/>
            <a:chExt cx="8448785" cy="5158594"/>
          </a:xfrm>
        </p:grpSpPr>
        <p:pic>
          <p:nvPicPr>
            <p:cNvPr id="5" name="図 4" descr="テキスト&#10;&#10;自動的に生成された説明">
              <a:extLst>
                <a:ext uri="{FF2B5EF4-FFF2-40B4-BE49-F238E27FC236}">
                  <a16:creationId xmlns:a16="http://schemas.microsoft.com/office/drawing/2014/main" id="{D1A081D3-76D9-1BEF-3A98-79D59FEF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28" y="1971781"/>
              <a:ext cx="5041351" cy="4808579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FAEE692-9B48-8BAB-7F8F-F95C8779ABF3}"/>
                </a:ext>
              </a:extLst>
            </p:cNvPr>
            <p:cNvSpPr txBox="1"/>
            <p:nvPr/>
          </p:nvSpPr>
          <p:spPr>
            <a:xfrm>
              <a:off x="7447473" y="1621766"/>
              <a:ext cx="42154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dirty="0"/>
                <a:t>テクスチャ読み込み関数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42E4EC0-862F-951A-4665-4D51177D374D}"/>
                </a:ext>
              </a:extLst>
            </p:cNvPr>
            <p:cNvSpPr/>
            <p:nvPr/>
          </p:nvSpPr>
          <p:spPr>
            <a:xfrm>
              <a:off x="7246189" y="4891178"/>
              <a:ext cx="3398807" cy="12163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D383CB49-148A-C3B3-57F9-373E9F9022DC}"/>
                </a:ext>
              </a:extLst>
            </p:cNvPr>
            <p:cNvSpPr txBox="1"/>
            <p:nvPr/>
          </p:nvSpPr>
          <p:spPr>
            <a:xfrm>
              <a:off x="3623094" y="6185140"/>
              <a:ext cx="3338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/>
                <a:t>テクスチャを読み込めなかった場合は</a:t>
              </a:r>
              <a:endParaRPr lang="en-US" altLang="ja-JP" sz="1400" dirty="0"/>
            </a:p>
            <a:p>
              <a:r>
                <a:rPr lang="ja-JP" altLang="en-US" sz="1400" dirty="0"/>
                <a:t>「無効なテクスチャ」を使用</a:t>
              </a:r>
              <a:endParaRPr kumimoji="1" lang="ja-JP" altLang="en-US" sz="1400" dirty="0"/>
            </a:p>
          </p:txBody>
        </p:sp>
        <p:pic>
          <p:nvPicPr>
            <p:cNvPr id="11" name="図 10" descr="図形&#10;&#10;自動的に生成された説明">
              <a:extLst>
                <a:ext uri="{FF2B5EF4-FFF2-40B4-BE49-F238E27FC236}">
                  <a16:creationId xmlns:a16="http://schemas.microsoft.com/office/drawing/2014/main" id="{415ACA6F-9512-2DB2-9731-FE7605955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3126" y="3704500"/>
              <a:ext cx="1705200" cy="1574866"/>
            </a:xfrm>
            <a:prstGeom prst="rect">
              <a:avLst/>
            </a:prstGeom>
          </p:spPr>
        </p:pic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DFC5DA1E-0E8B-FC22-E2E7-8B53E9DA3F0D}"/>
                </a:ext>
              </a:extLst>
            </p:cNvPr>
            <p:cNvCxnSpPr/>
            <p:nvPr/>
          </p:nvCxnSpPr>
          <p:spPr>
            <a:xfrm flipV="1">
              <a:off x="5650302" y="5607170"/>
              <a:ext cx="1276709" cy="5434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E58FEB50-63B6-4337-1E77-A9505305DE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2664" y="5426015"/>
              <a:ext cx="92016" cy="7303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05870B12-E2AD-C774-1429-896831DE3CC4}"/>
                </a:ext>
              </a:extLst>
            </p:cNvPr>
            <p:cNvSpPr txBox="1"/>
            <p:nvPr/>
          </p:nvSpPr>
          <p:spPr>
            <a:xfrm>
              <a:off x="4751899" y="3355316"/>
              <a:ext cx="2144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1400" dirty="0"/>
                <a:t>無効なテクスチャ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0115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5C8D5-7098-95CD-4607-B9032B8F1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0297D7-5719-B958-3ED2-39908D89B9D2}"/>
              </a:ext>
            </a:extLst>
          </p:cNvPr>
          <p:cNvSpPr txBox="1"/>
          <p:nvPr/>
        </p:nvSpPr>
        <p:spPr>
          <a:xfrm>
            <a:off x="335280" y="1504141"/>
            <a:ext cx="11931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ja-JP" altLang="en-US" dirty="0"/>
              <a:t>透明度情報が無いテクスチャファイルを</a:t>
            </a:r>
            <a:r>
              <a:rPr lang="en-US" altLang="ja-JP" dirty="0" err="1"/>
              <a:t>dds</a:t>
            </a:r>
            <a:r>
              <a:rPr lang="ja-JP" altLang="en-US" dirty="0"/>
              <a:t>形式で扱うことで効率化。</a:t>
            </a:r>
            <a:endParaRPr lang="en-US" altLang="ja-JP" dirty="0"/>
          </a:p>
          <a:p>
            <a:r>
              <a:rPr lang="en-US" altLang="ja-JP" dirty="0"/>
              <a:t>(</a:t>
            </a:r>
            <a:r>
              <a:rPr lang="ja-JP" altLang="en-US" dirty="0"/>
              <a:t>他形式より小さなファイルサイズ・メモリを大きく圧迫しない読み込み</a:t>
            </a:r>
            <a:r>
              <a:rPr lang="en-US" altLang="ja-JP" dirty="0"/>
              <a:t>)</a:t>
            </a:r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690D10-1178-168A-5553-95A5372CA145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5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dds</a:t>
            </a:r>
            <a:r>
              <a:rPr kumimoji="1" lang="ja-JP" altLang="en-US" sz="2400" b="1" dirty="0"/>
              <a:t>形式のファイルで負荷軽減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使用箇所： </a:t>
            </a:r>
            <a:r>
              <a:rPr kumimoji="1" lang="ja-JP" altLang="en-US" dirty="0"/>
              <a:t>テクスチャを読み込む箇所の一部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3D98C47-A063-38D4-644A-738126FC2841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BBD9F1F-DC92-A296-9EC7-EE48E2848C33}"/>
              </a:ext>
            </a:extLst>
          </p:cNvPr>
          <p:cNvSpPr txBox="1"/>
          <p:nvPr/>
        </p:nvSpPr>
        <p:spPr>
          <a:xfrm>
            <a:off x="6682740" y="300228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err="1"/>
              <a:t>dds</a:t>
            </a:r>
            <a:r>
              <a:rPr kumimoji="1" lang="ja-JP" altLang="en-US" sz="1400" dirty="0"/>
              <a:t>形式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左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と</a:t>
            </a:r>
            <a:r>
              <a:rPr kumimoji="1" lang="en-US" altLang="ja-JP" sz="1400" dirty="0" err="1"/>
              <a:t>png</a:t>
            </a:r>
            <a:r>
              <a:rPr kumimoji="1" lang="ja-JP" altLang="en-US" sz="1400" dirty="0"/>
              <a:t>形式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右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で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読み込み時のメモリ使用量比較</a:t>
            </a: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CEC97D7A-2E09-05BE-EF26-A32E0E4E144F}"/>
              </a:ext>
            </a:extLst>
          </p:cNvPr>
          <p:cNvGrpSpPr/>
          <p:nvPr/>
        </p:nvGrpSpPr>
        <p:grpSpPr>
          <a:xfrm>
            <a:off x="6025697" y="3587306"/>
            <a:ext cx="2914286" cy="3066667"/>
            <a:chOff x="6025697" y="3587306"/>
            <a:chExt cx="2914286" cy="3066667"/>
          </a:xfrm>
        </p:grpSpPr>
        <p:pic>
          <p:nvPicPr>
            <p:cNvPr id="13" name="図 12" descr="ゲーム画面のスクリーンショット&#10;&#10;中程度の精度で自動的に生成された説明">
              <a:extLst>
                <a:ext uri="{FF2B5EF4-FFF2-40B4-BE49-F238E27FC236}">
                  <a16:creationId xmlns:a16="http://schemas.microsoft.com/office/drawing/2014/main" id="{305C342D-154D-AA4A-22CA-CCEDCE97A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697" y="3587306"/>
              <a:ext cx="2914286" cy="3066667"/>
            </a:xfrm>
            <a:prstGeom prst="rect">
              <a:avLst/>
            </a:prstGeom>
          </p:spPr>
        </p:pic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E60D1252-5A54-C509-488F-9CAD84C8A940}"/>
                </a:ext>
              </a:extLst>
            </p:cNvPr>
            <p:cNvSpPr/>
            <p:nvPr/>
          </p:nvSpPr>
          <p:spPr>
            <a:xfrm>
              <a:off x="6964680" y="5052060"/>
              <a:ext cx="750968" cy="708660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4DBC95D-F7C0-60C3-F037-DCD222904387}"/>
              </a:ext>
            </a:extLst>
          </p:cNvPr>
          <p:cNvGrpSpPr/>
          <p:nvPr/>
        </p:nvGrpSpPr>
        <p:grpSpPr>
          <a:xfrm>
            <a:off x="9103764" y="3593023"/>
            <a:ext cx="2904762" cy="3066569"/>
            <a:chOff x="8629311" y="3584397"/>
            <a:chExt cx="2904762" cy="3066569"/>
          </a:xfrm>
        </p:grpSpPr>
        <p:pic>
          <p:nvPicPr>
            <p:cNvPr id="11" name="図 10" descr="ゲーム画面のスクリーンショット&#10;&#10;中程度の精度で自動的に生成された説明">
              <a:extLst>
                <a:ext uri="{FF2B5EF4-FFF2-40B4-BE49-F238E27FC236}">
                  <a16:creationId xmlns:a16="http://schemas.microsoft.com/office/drawing/2014/main" id="{8F0A94FE-2869-67F1-5E21-D27A64979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9311" y="3584397"/>
              <a:ext cx="2904762" cy="3066569"/>
            </a:xfrm>
            <a:prstGeom prst="rect">
              <a:avLst/>
            </a:prstGeom>
          </p:spPr>
        </p:pic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1D2DCA8D-9564-9FE3-654D-C205864BF8F3}"/>
                </a:ext>
              </a:extLst>
            </p:cNvPr>
            <p:cNvSpPr/>
            <p:nvPr/>
          </p:nvSpPr>
          <p:spPr>
            <a:xfrm>
              <a:off x="10456509" y="5218981"/>
              <a:ext cx="476725" cy="44986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63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6803E-54A2-5291-DB4A-649FAA5E5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0699F61-B6A3-407B-ACE7-D3512A6ECFEA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5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dds</a:t>
            </a:r>
            <a:r>
              <a:rPr kumimoji="1" lang="ja-JP" altLang="en-US" sz="2400" b="1" dirty="0"/>
              <a:t>形式のファイルで負荷軽減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使用箇所： </a:t>
            </a:r>
            <a:r>
              <a:rPr kumimoji="1" lang="ja-JP" altLang="en-US" dirty="0"/>
              <a:t>テクスチャを読み込む箇所の一部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9FB39D2-5CE9-0DEE-41BF-1F8E6C6A25AD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1F19E66-54AC-F382-60B0-BBD8043AFD86}"/>
              </a:ext>
            </a:extLst>
          </p:cNvPr>
          <p:cNvSpPr txBox="1"/>
          <p:nvPr/>
        </p:nvSpPr>
        <p:spPr>
          <a:xfrm>
            <a:off x="381462" y="1938251"/>
            <a:ext cx="917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メモリの意識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526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E268-276B-00C3-D277-D68CBC9D6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971DEC9-4317-B7C1-ECC1-3E441BC19E4A}"/>
              </a:ext>
            </a:extLst>
          </p:cNvPr>
          <p:cNvSpPr txBox="1"/>
          <p:nvPr/>
        </p:nvSpPr>
        <p:spPr>
          <a:xfrm>
            <a:off x="446116" y="2206105"/>
            <a:ext cx="9726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en-US" altLang="ja-JP" dirty="0"/>
              <a:t>std::</a:t>
            </a:r>
            <a:r>
              <a:rPr lang="en-US" altLang="ja-JP" dirty="0" err="1"/>
              <a:t>shared_ptr</a:t>
            </a:r>
            <a:r>
              <a:rPr lang="ja-JP" altLang="en-US" dirty="0"/>
              <a:t>や</a:t>
            </a:r>
            <a:r>
              <a:rPr lang="en-US" altLang="ja-JP" dirty="0"/>
              <a:t>std::</a:t>
            </a:r>
            <a:r>
              <a:rPr lang="en-US" altLang="ja-JP" dirty="0" err="1"/>
              <a:t>weak_ptr</a:t>
            </a:r>
            <a:r>
              <a:rPr lang="ja-JP" altLang="en-US" dirty="0"/>
              <a:t>、</a:t>
            </a:r>
            <a:r>
              <a:rPr lang="en-US" altLang="ja-JP" dirty="0" err="1"/>
              <a:t>ComPtr</a:t>
            </a:r>
            <a:r>
              <a:rPr lang="ja-JP" altLang="en-US" dirty="0"/>
              <a:t>を使うことでメモリリークをさせない。</a:t>
            </a:r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F65C6FE-00C5-1898-9E4B-263758715CB8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6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スマートポインタを使った安全なインスタンス管理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ja-JP" altLang="en-US" dirty="0"/>
              <a:t>ポインタ型変数の宣言場所全般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982708-15BD-1970-B180-836D2AE9252F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6770D8D-84C2-599A-372F-5563280E0C45}"/>
              </a:ext>
            </a:extLst>
          </p:cNvPr>
          <p:cNvGrpSpPr/>
          <p:nvPr/>
        </p:nvGrpSpPr>
        <p:grpSpPr>
          <a:xfrm>
            <a:off x="3736471" y="4419600"/>
            <a:ext cx="4201111" cy="2226910"/>
            <a:chOff x="1945771" y="3438525"/>
            <a:chExt cx="4201111" cy="2226910"/>
          </a:xfrm>
        </p:grpSpPr>
        <p:pic>
          <p:nvPicPr>
            <p:cNvPr id="10" name="図 9" descr="テキスト&#10;&#10;自動的に生成された説明">
              <a:extLst>
                <a:ext uri="{FF2B5EF4-FFF2-40B4-BE49-F238E27FC236}">
                  <a16:creationId xmlns:a16="http://schemas.microsoft.com/office/drawing/2014/main" id="{DFDAD8DD-3FB9-EAFD-06F4-D9D6010F9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5771" y="3864959"/>
              <a:ext cx="4201111" cy="1800476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383A9B12-D13D-A9DD-7BB4-061450F8BF77}"/>
                </a:ext>
              </a:extLst>
            </p:cNvPr>
            <p:cNvSpPr txBox="1"/>
            <p:nvPr/>
          </p:nvSpPr>
          <p:spPr>
            <a:xfrm>
              <a:off x="2419351" y="3438525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/>
                <a:t>stl</a:t>
              </a:r>
              <a:r>
                <a:rPr kumimoji="1" lang="ja-JP" altLang="en-US" dirty="0"/>
                <a:t>のスマートポインタ宣言例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026A3EE5-BC90-F749-A5E2-D65538AF6257}"/>
              </a:ext>
            </a:extLst>
          </p:cNvPr>
          <p:cNvGrpSpPr/>
          <p:nvPr/>
        </p:nvGrpSpPr>
        <p:grpSpPr>
          <a:xfrm>
            <a:off x="8094355" y="2628900"/>
            <a:ext cx="4001058" cy="4084248"/>
            <a:chOff x="7037080" y="2609850"/>
            <a:chExt cx="4001058" cy="4084248"/>
          </a:xfrm>
        </p:grpSpPr>
        <p:pic>
          <p:nvPicPr>
            <p:cNvPr id="12" name="図 11" descr="テキスト&#10;&#10;自動的に生成された説明">
              <a:extLst>
                <a:ext uri="{FF2B5EF4-FFF2-40B4-BE49-F238E27FC236}">
                  <a16:creationId xmlns:a16="http://schemas.microsoft.com/office/drawing/2014/main" id="{35849F20-F61D-878A-4508-B7520BBEE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7080" y="2950251"/>
              <a:ext cx="4001058" cy="3743847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A838F28-48E9-1FD4-FC03-A59AA44C6ABB}"/>
                </a:ext>
              </a:extLst>
            </p:cNvPr>
            <p:cNvSpPr txBox="1"/>
            <p:nvPr/>
          </p:nvSpPr>
          <p:spPr>
            <a:xfrm>
              <a:off x="7915276" y="2609850"/>
              <a:ext cx="1904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/>
                <a:t>ComPtr</a:t>
              </a:r>
              <a:r>
                <a:rPr kumimoji="1" lang="ja-JP" altLang="en-US" dirty="0"/>
                <a:t>の宣言例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600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DDFFF-DD1B-2F6D-03DB-6D6B3FF43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24E9A2-A86A-220B-AA82-6C7AD74E85E0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6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スマートポインタを使った安全なインスタンス管理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ja-JP" altLang="en-US" dirty="0"/>
              <a:t>ポインタ型変数の宣言場所全般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6F2CDF4-9904-CF10-C9BA-E202FD556146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712CF7D-280D-809B-2C7C-19EFA1C093C4}"/>
              </a:ext>
            </a:extLst>
          </p:cNvPr>
          <p:cNvSpPr txBox="1"/>
          <p:nvPr/>
        </p:nvSpPr>
        <p:spPr>
          <a:xfrm>
            <a:off x="381462" y="1938251"/>
            <a:ext cx="11598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ポインタ型変数を用いている箇所の置き換え、また弱参照を用いた場合の</a:t>
            </a:r>
            <a:endParaRPr lang="en-US" altLang="ja-JP" dirty="0"/>
          </a:p>
          <a:p>
            <a:r>
              <a:rPr lang="ja-JP" altLang="en-US" dirty="0"/>
              <a:t>ロックチェックを全ての場所で行うこと。</a:t>
            </a:r>
            <a:endParaRPr lang="en-US" altLang="ja-JP" dirty="0"/>
          </a:p>
          <a:p>
            <a:r>
              <a:rPr lang="en-US" altLang="ja-JP" dirty="0"/>
              <a:t>VS</a:t>
            </a:r>
            <a:r>
              <a:rPr lang="ja-JP" altLang="en-US" dirty="0"/>
              <a:t>の置換、検索機能で素早く対応できた。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テンプレート関数の、オブジェクト作成かつ取得関数で</a:t>
            </a:r>
            <a:endParaRPr lang="en-US" altLang="ja-JP" dirty="0"/>
          </a:p>
          <a:p>
            <a:r>
              <a:rPr lang="en-US" altLang="ja-JP" dirty="0"/>
              <a:t>std::</a:t>
            </a:r>
            <a:r>
              <a:rPr lang="en-US" altLang="ja-JP" dirty="0" err="1"/>
              <a:t>dynamic_pointer_cast</a:t>
            </a:r>
            <a:endParaRPr lang="en-US" altLang="ja-JP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3672FA63-4AA7-C731-18B3-66CF1333BBAE}"/>
              </a:ext>
            </a:extLst>
          </p:cNvPr>
          <p:cNvGrpSpPr/>
          <p:nvPr/>
        </p:nvGrpSpPr>
        <p:grpSpPr>
          <a:xfrm>
            <a:off x="8341394" y="2007178"/>
            <a:ext cx="3697194" cy="1214697"/>
            <a:chOff x="7826466" y="3438525"/>
            <a:chExt cx="3697194" cy="1214697"/>
          </a:xfrm>
        </p:grpSpPr>
        <p:pic>
          <p:nvPicPr>
            <p:cNvPr id="8" name="図 7" descr="テキスト&#10;&#10;自動的に生成された説明">
              <a:extLst>
                <a:ext uri="{FF2B5EF4-FFF2-40B4-BE49-F238E27FC236}">
                  <a16:creationId xmlns:a16="http://schemas.microsoft.com/office/drawing/2014/main" id="{F2323CDD-3E89-A718-28F0-41092896A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6466" y="3814683"/>
              <a:ext cx="3697194" cy="838539"/>
            </a:xfrm>
            <a:prstGeom prst="rect">
              <a:avLst/>
            </a:prstGeom>
          </p:spPr>
        </p:pic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40AB368C-F109-5EF2-A08B-7130442A437A}"/>
                </a:ext>
              </a:extLst>
            </p:cNvPr>
            <p:cNvSpPr txBox="1"/>
            <p:nvPr/>
          </p:nvSpPr>
          <p:spPr>
            <a:xfrm>
              <a:off x="8010526" y="3438525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アクセス前のロックチェック</a:t>
              </a: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3FE274D-89F9-3FA3-189E-6A8B7CE530BD}"/>
              </a:ext>
            </a:extLst>
          </p:cNvPr>
          <p:cNvGrpSpPr/>
          <p:nvPr/>
        </p:nvGrpSpPr>
        <p:grpSpPr>
          <a:xfrm>
            <a:off x="5202749" y="3295650"/>
            <a:ext cx="6868484" cy="3562350"/>
            <a:chOff x="418890" y="3200400"/>
            <a:chExt cx="6868484" cy="3562350"/>
          </a:xfrm>
        </p:grpSpPr>
        <p:pic>
          <p:nvPicPr>
            <p:cNvPr id="5" name="図 4" descr="テキスト&#10;&#10;自動的に生成された説明">
              <a:extLst>
                <a:ext uri="{FF2B5EF4-FFF2-40B4-BE49-F238E27FC236}">
                  <a16:creationId xmlns:a16="http://schemas.microsoft.com/office/drawing/2014/main" id="{BE62397A-D5A2-4369-DC4A-085E6E982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90" y="3571430"/>
              <a:ext cx="6868484" cy="3191320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80D5BA79-1B7E-EDFB-0EA5-7AA10755D169}"/>
                </a:ext>
              </a:extLst>
            </p:cNvPr>
            <p:cNvSpPr txBox="1"/>
            <p:nvPr/>
          </p:nvSpPr>
          <p:spPr>
            <a:xfrm>
              <a:off x="2143126" y="3200400"/>
              <a:ext cx="3238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/>
                <a:t>アクセス前のロックチェック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590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51DEF-39EB-13F4-2CED-89789A7E6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3256516-B73A-A0D5-144E-A7EA631CDFC6}"/>
              </a:ext>
            </a:extLst>
          </p:cNvPr>
          <p:cNvSpPr txBox="1"/>
          <p:nvPr/>
        </p:nvSpPr>
        <p:spPr>
          <a:xfrm>
            <a:off x="243839" y="1494904"/>
            <a:ext cx="10994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kumimoji="1" lang="ja-JP" altLang="en-US" dirty="0"/>
              <a:t>ビルボードのスプライトを複数扱ったときに、正しく描画できない場合があり、一旦ひとつのテクスチャとしてまとめた後にビルボードを施すことで思い通りに描画できるようになった。</a:t>
            </a:r>
            <a:endParaRPr kumimoji="1" lang="en-US" altLang="ja-JP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B297DD3F-4954-9FC0-76DD-9F799B1931E9}"/>
              </a:ext>
            </a:extLst>
          </p:cNvPr>
          <p:cNvGrpSpPr/>
          <p:nvPr/>
        </p:nvGrpSpPr>
        <p:grpSpPr>
          <a:xfrm>
            <a:off x="2336002" y="2680679"/>
            <a:ext cx="6763448" cy="4013419"/>
            <a:chOff x="2336002" y="2680679"/>
            <a:chExt cx="6763448" cy="4013419"/>
          </a:xfrm>
        </p:grpSpPr>
        <p:pic>
          <p:nvPicPr>
            <p:cNvPr id="5" name="図 4" descr="ロゴ, 会社名&#10;&#10;自動的に生成された説明">
              <a:extLst>
                <a:ext uri="{FF2B5EF4-FFF2-40B4-BE49-F238E27FC236}">
                  <a16:creationId xmlns:a16="http://schemas.microsoft.com/office/drawing/2014/main" id="{A33669DC-ABFD-5858-C6F9-41C46D718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6002" y="2680679"/>
              <a:ext cx="6763448" cy="40134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FB866CB8-71B4-73FB-952B-69478F50B1FE}"/>
                </a:ext>
              </a:extLst>
            </p:cNvPr>
            <p:cNvGrpSpPr/>
            <p:nvPr/>
          </p:nvGrpSpPr>
          <p:grpSpPr>
            <a:xfrm>
              <a:off x="2406813" y="5356962"/>
              <a:ext cx="435582" cy="393190"/>
              <a:chOff x="1381311" y="3460549"/>
              <a:chExt cx="518670" cy="468191"/>
            </a:xfrm>
          </p:grpSpPr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6CC1DB32-F948-2276-B88D-99DA0EFE8C60}"/>
                  </a:ext>
                </a:extLst>
              </p:cNvPr>
              <p:cNvSpPr/>
              <p:nvPr/>
            </p:nvSpPr>
            <p:spPr>
              <a:xfrm>
                <a:off x="1381311" y="3460549"/>
                <a:ext cx="468191" cy="46819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2" name="グループ化 31">
                <a:extLst>
                  <a:ext uri="{FF2B5EF4-FFF2-40B4-BE49-F238E27FC236}">
                    <a16:creationId xmlns:a16="http://schemas.microsoft.com/office/drawing/2014/main" id="{C1B1C469-80A8-F815-A794-EC7DC7F1C800}"/>
                  </a:ext>
                </a:extLst>
              </p:cNvPr>
              <p:cNvGrpSpPr/>
              <p:nvPr/>
            </p:nvGrpSpPr>
            <p:grpSpPr>
              <a:xfrm>
                <a:off x="1390172" y="3474870"/>
                <a:ext cx="509809" cy="390433"/>
                <a:chOff x="597807" y="3977097"/>
                <a:chExt cx="509809" cy="390433"/>
              </a:xfrm>
            </p:grpSpPr>
            <p:cxnSp>
              <p:nvCxnSpPr>
                <p:cNvPr id="33" name="直線矢印コネクタ 32">
                  <a:extLst>
                    <a:ext uri="{FF2B5EF4-FFF2-40B4-BE49-F238E27FC236}">
                      <a16:creationId xmlns:a16="http://schemas.microsoft.com/office/drawing/2014/main" id="{4B7AFD93-1054-DFAB-60EB-6DF8F5AF80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018" y="4221018"/>
                  <a:ext cx="347172" cy="0"/>
                </a:xfrm>
                <a:prstGeom prst="straightConnector1">
                  <a:avLst/>
                </a:prstGeom>
                <a:ln w="95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矢印コネクタ 33">
                  <a:extLst>
                    <a:ext uri="{FF2B5EF4-FFF2-40B4-BE49-F238E27FC236}">
                      <a16:creationId xmlns:a16="http://schemas.microsoft.com/office/drawing/2014/main" id="{8532E2A5-0DFE-0DA2-E0D8-CF990AE9D1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7422" y="4029825"/>
                  <a:ext cx="2" cy="337705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テキスト ボックス 34">
                  <a:extLst>
                    <a:ext uri="{FF2B5EF4-FFF2-40B4-BE49-F238E27FC236}">
                      <a16:creationId xmlns:a16="http://schemas.microsoft.com/office/drawing/2014/main" id="{69689087-1F77-549E-FA92-D5BA603CF393}"/>
                    </a:ext>
                  </a:extLst>
                </p:cNvPr>
                <p:cNvSpPr txBox="1"/>
                <p:nvPr/>
              </p:nvSpPr>
              <p:spPr>
                <a:xfrm>
                  <a:off x="597807" y="3977097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500" dirty="0">
                      <a:solidFill>
                        <a:schemeClr val="accent1"/>
                      </a:solidFill>
                    </a:rPr>
                    <a:t>Z</a:t>
                  </a:r>
                  <a:endParaRPr kumimoji="1" lang="ja-JP" altLang="en-US" sz="5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6" name="テキスト ボックス 35">
                  <a:extLst>
                    <a:ext uri="{FF2B5EF4-FFF2-40B4-BE49-F238E27FC236}">
                      <a16:creationId xmlns:a16="http://schemas.microsoft.com/office/drawing/2014/main" id="{243BBA7A-55DA-26C3-DB45-B15C7C5FD6C6}"/>
                    </a:ext>
                  </a:extLst>
                </p:cNvPr>
                <p:cNvSpPr txBox="1"/>
                <p:nvPr/>
              </p:nvSpPr>
              <p:spPr>
                <a:xfrm>
                  <a:off x="823136" y="4043775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rgbClr val="FF0000"/>
                      </a:solidFill>
                    </a:rPr>
                    <a:t>X</a:t>
                  </a:r>
                  <a:endParaRPr kumimoji="1" lang="ja-JP" altLang="en-US" sz="5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grpSp>
          <p:nvGrpSpPr>
            <p:cNvPr id="37" name="グループ化 36">
              <a:extLst>
                <a:ext uri="{FF2B5EF4-FFF2-40B4-BE49-F238E27FC236}">
                  <a16:creationId xmlns:a16="http://schemas.microsoft.com/office/drawing/2014/main" id="{6981722C-34C9-A24C-104D-E0C8F99D0979}"/>
                </a:ext>
              </a:extLst>
            </p:cNvPr>
            <p:cNvGrpSpPr/>
            <p:nvPr/>
          </p:nvGrpSpPr>
          <p:grpSpPr>
            <a:xfrm>
              <a:off x="2415440" y="3220374"/>
              <a:ext cx="435582" cy="393190"/>
              <a:chOff x="1381311" y="3460549"/>
              <a:chExt cx="518670" cy="468191"/>
            </a:xfrm>
          </p:grpSpPr>
          <p:sp>
            <p:nvSpPr>
              <p:cNvPr id="38" name="楕円 37">
                <a:extLst>
                  <a:ext uri="{FF2B5EF4-FFF2-40B4-BE49-F238E27FC236}">
                    <a16:creationId xmlns:a16="http://schemas.microsoft.com/office/drawing/2014/main" id="{4FB35367-35BE-686B-3D12-B85A8E9D8F1E}"/>
                  </a:ext>
                </a:extLst>
              </p:cNvPr>
              <p:cNvSpPr/>
              <p:nvPr/>
            </p:nvSpPr>
            <p:spPr>
              <a:xfrm>
                <a:off x="1381311" y="3460549"/>
                <a:ext cx="468191" cy="468191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904E2FA9-7348-6AAF-9BCF-0AAEDC68CE56}"/>
                  </a:ext>
                </a:extLst>
              </p:cNvPr>
              <p:cNvGrpSpPr/>
              <p:nvPr/>
            </p:nvGrpSpPr>
            <p:grpSpPr>
              <a:xfrm>
                <a:off x="1390172" y="3474870"/>
                <a:ext cx="509809" cy="390433"/>
                <a:chOff x="597807" y="3977097"/>
                <a:chExt cx="509809" cy="390433"/>
              </a:xfrm>
            </p:grpSpPr>
            <p:cxnSp>
              <p:nvCxnSpPr>
                <p:cNvPr id="40" name="直線矢印コネクタ 39">
                  <a:extLst>
                    <a:ext uri="{FF2B5EF4-FFF2-40B4-BE49-F238E27FC236}">
                      <a16:creationId xmlns:a16="http://schemas.microsoft.com/office/drawing/2014/main" id="{EA10CA2C-1953-FE06-669D-0A6DEEBF1D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018" y="4221018"/>
                  <a:ext cx="347172" cy="0"/>
                </a:xfrm>
                <a:prstGeom prst="straightConnector1">
                  <a:avLst/>
                </a:prstGeom>
                <a:ln w="952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矢印コネクタ 40">
                  <a:extLst>
                    <a:ext uri="{FF2B5EF4-FFF2-40B4-BE49-F238E27FC236}">
                      <a16:creationId xmlns:a16="http://schemas.microsoft.com/office/drawing/2014/main" id="{785FB698-D5A2-D581-7873-A05AF029B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7422" y="4029825"/>
                  <a:ext cx="2" cy="337705"/>
                </a:xfrm>
                <a:prstGeom prst="straightConnector1">
                  <a:avLst/>
                </a:prstGeom>
                <a:ln w="952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テキスト ボックス 41">
                  <a:extLst>
                    <a:ext uri="{FF2B5EF4-FFF2-40B4-BE49-F238E27FC236}">
                      <a16:creationId xmlns:a16="http://schemas.microsoft.com/office/drawing/2014/main" id="{916BF689-1FA6-B43A-5930-EE0E3F37E11F}"/>
                    </a:ext>
                  </a:extLst>
                </p:cNvPr>
                <p:cNvSpPr txBox="1"/>
                <p:nvPr/>
              </p:nvSpPr>
              <p:spPr>
                <a:xfrm>
                  <a:off x="597807" y="3977097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500" dirty="0">
                      <a:solidFill>
                        <a:schemeClr val="accent1"/>
                      </a:solidFill>
                    </a:rPr>
                    <a:t>Z</a:t>
                  </a:r>
                  <a:endParaRPr kumimoji="1" lang="ja-JP" altLang="en-US" sz="500" dirty="0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3" name="テキスト ボックス 42">
                  <a:extLst>
                    <a:ext uri="{FF2B5EF4-FFF2-40B4-BE49-F238E27FC236}">
                      <a16:creationId xmlns:a16="http://schemas.microsoft.com/office/drawing/2014/main" id="{00C166B2-8FE7-7741-5F74-CD745E15D44E}"/>
                    </a:ext>
                  </a:extLst>
                </p:cNvPr>
                <p:cNvSpPr txBox="1"/>
                <p:nvPr/>
              </p:nvSpPr>
              <p:spPr>
                <a:xfrm>
                  <a:off x="823136" y="4043775"/>
                  <a:ext cx="284480" cy="2015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500" dirty="0">
                      <a:solidFill>
                        <a:srgbClr val="FF0000"/>
                      </a:solidFill>
                    </a:rPr>
                    <a:t>X</a:t>
                  </a:r>
                  <a:endParaRPr kumimoji="1" lang="ja-JP" altLang="en-US" sz="500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D9F1933-22EC-118F-8B0B-F0538CAF6FA7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7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テクスチャのアトラス化でまとめて描画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Essential/enemyHud.cpp R:102 </a:t>
            </a:r>
            <a:r>
              <a:rPr kumimoji="1" lang="ja-JP" altLang="en-US" dirty="0"/>
              <a:t>～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F7BB62-8EC9-17FA-4E69-CC383B686F5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370188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B760F-5276-5037-AFB3-457758DC3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0982A83-7440-5A1C-20C5-87401842351A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7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テクスチャのアトラス化でまとめて描画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Essential/enemyHud.cpp R:102 </a:t>
            </a:r>
            <a:r>
              <a:rPr kumimoji="1" lang="ja-JP" altLang="en-US" dirty="0"/>
              <a:t>～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E72355E-F5AC-1639-9F6A-35B5F02DA707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599765D-9171-AE9F-A4CE-E49231C33EB6}"/>
              </a:ext>
            </a:extLst>
          </p:cNvPr>
          <p:cNvSpPr txBox="1"/>
          <p:nvPr/>
        </p:nvSpPr>
        <p:spPr>
          <a:xfrm>
            <a:off x="381462" y="1938251"/>
            <a:ext cx="91781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苦労した点と解決方法、または技術を通した学びや今後に活かしたいこと</a:t>
            </a:r>
            <a:endParaRPr lang="en-US" altLang="ja-JP" dirty="0"/>
          </a:p>
          <a:p>
            <a:r>
              <a:rPr lang="ja-JP" altLang="en-US" dirty="0"/>
              <a:t>アトラス化したいテクスチャの処理が煩雑だった。</a:t>
            </a:r>
            <a:endParaRPr lang="en-US" altLang="ja-JP" dirty="0"/>
          </a:p>
          <a:p>
            <a:r>
              <a:rPr lang="ja-JP" altLang="en-US" dirty="0"/>
              <a:t>⇒ラムダ式でスッキリと書くことができた。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ミップマップレベルの設定をしておらず、気づくのに時間をかけてしまったこと。</a:t>
            </a:r>
            <a:endParaRPr lang="en-US" altLang="ja-JP" dirty="0"/>
          </a:p>
          <a:p>
            <a:r>
              <a:rPr lang="ja-JP" altLang="en-US" dirty="0"/>
              <a:t>⇒関数の上から順番に確認をしていくことで間違いに気づけた。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pic>
        <p:nvPicPr>
          <p:cNvPr id="8" name="図 7" descr="テキスト&#10;&#10;自動的に生成された説明">
            <a:extLst>
              <a:ext uri="{FF2B5EF4-FFF2-40B4-BE49-F238E27FC236}">
                <a16:creationId xmlns:a16="http://schemas.microsoft.com/office/drawing/2014/main" id="{24B5B6AB-4100-E510-CA00-D643F20DA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64" y="3255621"/>
            <a:ext cx="5181599" cy="3417651"/>
          </a:xfrm>
          <a:prstGeom prst="rect">
            <a:avLst/>
          </a:prstGeom>
        </p:spPr>
      </p:pic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7949F6F3-803D-97C6-E638-5F083478D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33" y="5661740"/>
            <a:ext cx="4826379" cy="103211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AFA094E-89FF-44F4-85B0-B39DF2FDBAE9}"/>
              </a:ext>
            </a:extLst>
          </p:cNvPr>
          <p:cNvSpPr/>
          <p:nvPr/>
        </p:nvSpPr>
        <p:spPr>
          <a:xfrm>
            <a:off x="7386283" y="5588001"/>
            <a:ext cx="1942444" cy="415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7E8BFB1-5412-B069-2379-7B1CC9C16602}"/>
              </a:ext>
            </a:extLst>
          </p:cNvPr>
          <p:cNvCxnSpPr>
            <a:cxnSpLocks/>
          </p:cNvCxnSpPr>
          <p:nvPr/>
        </p:nvCxnSpPr>
        <p:spPr>
          <a:xfrm flipV="1">
            <a:off x="6169177" y="5597236"/>
            <a:ext cx="1238387" cy="229015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A4585702-E92A-3D70-D43D-4EE3D2FF4C93}"/>
              </a:ext>
            </a:extLst>
          </p:cNvPr>
          <p:cNvCxnSpPr>
            <a:cxnSpLocks/>
          </p:cNvCxnSpPr>
          <p:nvPr/>
        </p:nvCxnSpPr>
        <p:spPr>
          <a:xfrm flipV="1">
            <a:off x="6169177" y="6003636"/>
            <a:ext cx="1238387" cy="62872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296426E8-8464-60C9-08E5-94C2891DB9B9}"/>
              </a:ext>
            </a:extLst>
          </p:cNvPr>
          <p:cNvCxnSpPr>
            <a:cxnSpLocks/>
          </p:cNvCxnSpPr>
          <p:nvPr/>
        </p:nvCxnSpPr>
        <p:spPr>
          <a:xfrm>
            <a:off x="3165830" y="6571151"/>
            <a:ext cx="124206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19246A05-4C3C-AC2F-D63A-327442961C42}"/>
              </a:ext>
            </a:extLst>
          </p:cNvPr>
          <p:cNvSpPr/>
          <p:nvPr/>
        </p:nvSpPr>
        <p:spPr>
          <a:xfrm>
            <a:off x="7601527" y="4645152"/>
            <a:ext cx="4239490" cy="5087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C5397201-8338-9187-86FB-974A5C4FBB6E}"/>
              </a:ext>
            </a:extLst>
          </p:cNvPr>
          <p:cNvCxnSpPr>
            <a:cxnSpLocks/>
          </p:cNvCxnSpPr>
          <p:nvPr/>
        </p:nvCxnSpPr>
        <p:spPr>
          <a:xfrm flipV="1">
            <a:off x="6169177" y="4657344"/>
            <a:ext cx="1432535" cy="226797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5E580A34-CF04-2574-73D0-D2C35E5D859A}"/>
              </a:ext>
            </a:extLst>
          </p:cNvPr>
          <p:cNvCxnSpPr>
            <a:cxnSpLocks/>
          </p:cNvCxnSpPr>
          <p:nvPr/>
        </p:nvCxnSpPr>
        <p:spPr>
          <a:xfrm>
            <a:off x="6120384" y="5108448"/>
            <a:ext cx="1487424" cy="426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850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A938-5CD7-4A50-A401-A9C1AB390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6606B91-950E-141B-C55E-ED9EF8518325}"/>
              </a:ext>
            </a:extLst>
          </p:cNvPr>
          <p:cNvSpPr/>
          <p:nvPr/>
        </p:nvSpPr>
        <p:spPr>
          <a:xfrm>
            <a:off x="100381" y="3122762"/>
            <a:ext cx="11841018" cy="3657338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AB4D0F5-878B-1BDA-9C2F-CD60E10F89E1}"/>
              </a:ext>
            </a:extLst>
          </p:cNvPr>
          <p:cNvSpPr/>
          <p:nvPr/>
        </p:nvSpPr>
        <p:spPr>
          <a:xfrm>
            <a:off x="7988060" y="3133725"/>
            <a:ext cx="3933645" cy="3638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D649369-7165-E150-D5A6-D854C7BA5D9D}"/>
              </a:ext>
            </a:extLst>
          </p:cNvPr>
          <p:cNvSpPr/>
          <p:nvPr/>
        </p:nvSpPr>
        <p:spPr>
          <a:xfrm>
            <a:off x="3474720" y="3133725"/>
            <a:ext cx="4530593" cy="3638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A5773D2-CC73-23C7-76DD-1FC970A133D3}"/>
              </a:ext>
            </a:extLst>
          </p:cNvPr>
          <p:cNvSpPr/>
          <p:nvPr/>
        </p:nvSpPr>
        <p:spPr>
          <a:xfrm>
            <a:off x="104775" y="3133725"/>
            <a:ext cx="3380297" cy="3638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CE7169-FA78-569D-4E47-54C1DF65D703}"/>
              </a:ext>
            </a:extLst>
          </p:cNvPr>
          <p:cNvSpPr txBox="1"/>
          <p:nvPr/>
        </p:nvSpPr>
        <p:spPr>
          <a:xfrm>
            <a:off x="182063" y="3606645"/>
            <a:ext cx="31562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dirty="0"/>
              <a:t>HP</a:t>
            </a:r>
            <a:r>
              <a:rPr kumimoji="1" lang="ja-JP" altLang="en-US" dirty="0"/>
              <a:t>ゲージ</a:t>
            </a:r>
            <a:endParaRPr kumimoji="1" lang="en-US" altLang="ja-JP" dirty="0"/>
          </a:p>
          <a:p>
            <a:pPr algn="ctr"/>
            <a:r>
              <a:rPr lang="en-US" altLang="ja-JP" dirty="0"/>
              <a:t>EXP</a:t>
            </a:r>
            <a:r>
              <a:rPr lang="ja-JP" altLang="en-US" dirty="0"/>
              <a:t>ゲージ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DBD9E59-EE40-D92A-E8CE-CBB8C4DD97A9}"/>
              </a:ext>
            </a:extLst>
          </p:cNvPr>
          <p:cNvSpPr txBox="1"/>
          <p:nvPr/>
        </p:nvSpPr>
        <p:spPr>
          <a:xfrm>
            <a:off x="3542393" y="3569261"/>
            <a:ext cx="4272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/>
              <a:t>魔法のクールタイム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C6E1193-DD81-1A6E-39E6-DAB8BAAD5FD4}"/>
              </a:ext>
            </a:extLst>
          </p:cNvPr>
          <p:cNvSpPr txBox="1"/>
          <p:nvPr/>
        </p:nvSpPr>
        <p:spPr>
          <a:xfrm>
            <a:off x="8071451" y="3526131"/>
            <a:ext cx="3709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dirty="0"/>
              <a:t>敵の</a:t>
            </a:r>
            <a:r>
              <a:rPr kumimoji="1" lang="en-US" altLang="ja-JP" dirty="0"/>
              <a:t>HP</a:t>
            </a:r>
            <a:r>
              <a:rPr kumimoji="1" lang="ja-JP" altLang="en-US" dirty="0"/>
              <a:t>ゲージ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8780133-68F6-1DD0-5A24-7D016233BF6F}"/>
              </a:ext>
            </a:extLst>
          </p:cNvPr>
          <p:cNvSpPr txBox="1"/>
          <p:nvPr/>
        </p:nvSpPr>
        <p:spPr>
          <a:xfrm>
            <a:off x="225366" y="1485668"/>
            <a:ext cx="1099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lang="en-US" altLang="ja-JP" dirty="0"/>
              <a:t>HP</a:t>
            </a:r>
            <a:r>
              <a:rPr lang="ja-JP" altLang="en-US" dirty="0"/>
              <a:t>、</a:t>
            </a:r>
            <a:r>
              <a:rPr lang="en-US" altLang="ja-JP" dirty="0"/>
              <a:t>EXP</a:t>
            </a:r>
            <a:r>
              <a:rPr lang="ja-JP" altLang="en-US" dirty="0"/>
              <a:t>、魔法のクールタイム表現で、シェーダーを使った。</a:t>
            </a:r>
            <a:endParaRPr lang="en-US" altLang="ja-JP" dirty="0"/>
          </a:p>
        </p:txBody>
      </p:sp>
      <p:pic>
        <p:nvPicPr>
          <p:cNvPr id="6" name="図 5" descr="ぼやけた写真&#10;&#10;自動的に生成された説明">
            <a:extLst>
              <a:ext uri="{FF2B5EF4-FFF2-40B4-BE49-F238E27FC236}">
                <a16:creationId xmlns:a16="http://schemas.microsoft.com/office/drawing/2014/main" id="{2B1B384E-33AA-8107-CF20-1854FCB3C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22" y="4084900"/>
            <a:ext cx="4327131" cy="24378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E81B163-8021-58D3-C7E2-6DB3AD68B929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8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シェーダーを使ったゲージ表現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Essential/hud.cpp </a:t>
            </a:r>
            <a:r>
              <a:rPr lang="en-US" altLang="ja-JP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79683CC-590A-CE39-F094-1A185FE505A8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pic>
        <p:nvPicPr>
          <p:cNvPr id="4" name="図 3" descr="人, おもちゃ, ケーキ, レゴ が含まれている画像&#10;&#10;自動的に生成された説明">
            <a:extLst>
              <a:ext uri="{FF2B5EF4-FFF2-40B4-BE49-F238E27FC236}">
                <a16:creationId xmlns:a16="http://schemas.microsoft.com/office/drawing/2014/main" id="{9B0CFDD3-A944-A24B-35E7-F3CF95638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972" y="3937635"/>
            <a:ext cx="3534335" cy="2688511"/>
          </a:xfrm>
          <a:prstGeom prst="rect">
            <a:avLst/>
          </a:prstGeom>
        </p:spPr>
      </p:pic>
      <p:pic>
        <p:nvPicPr>
          <p:cNvPr id="7" name="図 6" descr="背景パターン&#10;&#10;自動的に生成された説明">
            <a:extLst>
              <a:ext uri="{FF2B5EF4-FFF2-40B4-BE49-F238E27FC236}">
                <a16:creationId xmlns:a16="http://schemas.microsoft.com/office/drawing/2014/main" id="{9BCAF57E-6676-2C18-F373-8120E7C01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63" y="4841977"/>
            <a:ext cx="3172268" cy="67636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2E8117B-BED0-2FA1-0D86-939C5B45DD7A}"/>
              </a:ext>
            </a:extLst>
          </p:cNvPr>
          <p:cNvSpPr txBox="1"/>
          <p:nvPr/>
        </p:nvSpPr>
        <p:spPr>
          <a:xfrm>
            <a:off x="895350" y="2920694"/>
            <a:ext cx="19621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ゲージ表現</a:t>
            </a:r>
            <a:r>
              <a:rPr kumimoji="1" lang="ja-JP" altLang="en-US" dirty="0"/>
              <a:t> 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93053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FE2EA-F783-73A5-0336-BBA786B04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BE0BBC-F31D-4B60-3111-9E880EF579B8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8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シェーダーを使ったゲージ表現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Essential/hud.cpp </a:t>
            </a:r>
            <a:r>
              <a:rPr lang="en-US" altLang="ja-JP" dirty="0"/>
              <a:t>)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0EDDEE1-284E-C822-5DFA-C1E2B40268C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A6336C5-8C5A-32C4-E662-17470D00CF0C}"/>
              </a:ext>
            </a:extLst>
          </p:cNvPr>
          <p:cNvSpPr txBox="1"/>
          <p:nvPr/>
        </p:nvSpPr>
        <p:spPr>
          <a:xfrm>
            <a:off x="381460" y="1938251"/>
            <a:ext cx="11293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</a:p>
          <a:p>
            <a:r>
              <a:rPr lang="en-US" altLang="ja-JP" dirty="0"/>
              <a:t>GPU</a:t>
            </a:r>
            <a:r>
              <a:rPr lang="ja-JP" altLang="en-US" dirty="0"/>
              <a:t>側に情報を渡す処理を呼んでから</a:t>
            </a:r>
            <a:r>
              <a:rPr lang="en-US" altLang="ja-JP" dirty="0"/>
              <a:t>Draw()</a:t>
            </a:r>
            <a:r>
              <a:rPr lang="ja-JP" altLang="en-US" dirty="0"/>
              <a:t>をする必要があったため、ポリモーフィズムを働かせられない</a:t>
            </a:r>
            <a:r>
              <a:rPr lang="en-US" altLang="ja-JP" dirty="0"/>
              <a:t>( = Sprite</a:t>
            </a:r>
            <a:r>
              <a:rPr lang="ja-JP" altLang="en-US" dirty="0"/>
              <a:t>コンポーネントの描画は一つ一つ</a:t>
            </a:r>
            <a:r>
              <a:rPr lang="en-US" altLang="ja-JP" dirty="0"/>
              <a:t>Draw()</a:t>
            </a:r>
            <a:r>
              <a:rPr lang="ja-JP" altLang="en-US" dirty="0"/>
              <a:t>を呼ばなければいけない</a:t>
            </a:r>
            <a:r>
              <a:rPr lang="en-US" altLang="ja-JP" dirty="0"/>
              <a:t>)</a:t>
            </a:r>
            <a:r>
              <a:rPr lang="ja-JP" altLang="en-US" dirty="0"/>
              <a:t>。</a:t>
            </a:r>
            <a:endParaRPr lang="en-US" altLang="ja-JP" dirty="0"/>
          </a:p>
          <a:p>
            <a:r>
              <a:rPr lang="en-US" altLang="ja-JP" dirty="0"/>
              <a:t>GPU</a:t>
            </a:r>
            <a:r>
              <a:rPr lang="ja-JP" altLang="en-US" dirty="0"/>
              <a:t>での計算手順をちゃんと理解することができた</a:t>
            </a:r>
            <a:endParaRPr lang="en-US" altLang="ja-JP" dirty="0"/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EED4930A-DD7A-7743-668C-C2A7CE1E7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14" y="3508127"/>
            <a:ext cx="7725853" cy="311511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981C47C-9377-01DD-6D99-A491345A75FC}"/>
              </a:ext>
            </a:extLst>
          </p:cNvPr>
          <p:cNvSpPr txBox="1"/>
          <p:nvPr/>
        </p:nvSpPr>
        <p:spPr>
          <a:xfrm>
            <a:off x="6048374" y="3114675"/>
            <a:ext cx="433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ゲージを使っているオブジェクトの描画</a:t>
            </a:r>
          </a:p>
        </p:txBody>
      </p:sp>
    </p:spTree>
    <p:extLst>
      <p:ext uri="{BB962C8B-B14F-4D97-AF65-F5344CB8AC3E}">
        <p14:creationId xmlns:p14="http://schemas.microsoft.com/office/powerpoint/2010/main" val="2391931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2B284-393F-22A9-6089-C433BA13D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E28AF95-7454-A5FB-B3A4-3396E00560E1}"/>
              </a:ext>
            </a:extLst>
          </p:cNvPr>
          <p:cNvSpPr txBox="1"/>
          <p:nvPr/>
        </p:nvSpPr>
        <p:spPr>
          <a:xfrm>
            <a:off x="197657" y="1227050"/>
            <a:ext cx="1099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kumimoji="1" lang="en-US" altLang="ja-JP" b="1" dirty="0"/>
          </a:p>
          <a:p>
            <a:r>
              <a:rPr kumimoji="1" lang="ja-JP" altLang="en-US" dirty="0"/>
              <a:t>便利な機能を</a:t>
            </a:r>
            <a:r>
              <a:rPr lang="ja-JP" altLang="en-US" dirty="0"/>
              <a:t>まとめた関数郡を作成。</a:t>
            </a:r>
            <a:endParaRPr lang="en-US" altLang="ja-JP" dirty="0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DCA56B58-8E11-C899-5CAB-9D9A36129A81}"/>
              </a:ext>
            </a:extLst>
          </p:cNvPr>
          <p:cNvGrpSpPr/>
          <p:nvPr/>
        </p:nvGrpSpPr>
        <p:grpSpPr>
          <a:xfrm>
            <a:off x="74932" y="1899920"/>
            <a:ext cx="11070587" cy="4958080"/>
            <a:chOff x="1840632" y="2164922"/>
            <a:chExt cx="11070587" cy="4958080"/>
          </a:xfrm>
        </p:grpSpPr>
        <p:pic>
          <p:nvPicPr>
            <p:cNvPr id="11" name="図 10" descr="テーブル&#10;&#10;中程度の精度で自動的に生成された説明">
              <a:extLst>
                <a:ext uri="{FF2B5EF4-FFF2-40B4-BE49-F238E27FC236}">
                  <a16:creationId xmlns:a16="http://schemas.microsoft.com/office/drawing/2014/main" id="{07230502-A24F-FB48-C448-E8EAF3BC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534" y="2164922"/>
              <a:ext cx="9545685" cy="4958080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5BA23FAA-19E2-6F7A-FECC-238C2CA4109E}"/>
                </a:ext>
              </a:extLst>
            </p:cNvPr>
            <p:cNvSpPr txBox="1"/>
            <p:nvPr/>
          </p:nvSpPr>
          <p:spPr>
            <a:xfrm>
              <a:off x="1840632" y="4732078"/>
              <a:ext cx="14798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i="1" u="sng" dirty="0">
                  <a:ln>
                    <a:solidFill>
                      <a:schemeClr val="accent2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お気に入り</a:t>
              </a:r>
              <a:endParaRPr kumimoji="1" lang="en-US" altLang="ja-JP" sz="1400" i="1" u="sng" dirty="0">
                <a:ln>
                  <a:solidFill>
                    <a:schemeClr val="accent2"/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r>
                <a:rPr kumimoji="1" lang="ja-JP" altLang="en-US" sz="1400" i="1" dirty="0">
                  <a:ln>
                    <a:solidFill>
                      <a:schemeClr val="accent2"/>
                    </a:solidFill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使用頻度も高い</a:t>
              </a: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E54465-CD1D-EF6F-DB00-DA89D37AB21C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9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便利な機能をひとまとめにした自作ユーティリティ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/>
              <a:t>System/Utility/mageUtility.cpp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AAE92CF-3F04-CF71-28AB-A437595FE247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1589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C102DD2E-051B-CE22-2338-F38B4C5D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867" y="1045441"/>
            <a:ext cx="6457682" cy="3701934"/>
          </a:xfrm>
          <a:prstGeom prst="rect">
            <a:avLst/>
          </a:prstGeom>
          <a:noFill/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C3A614-18E6-7D1B-4AD2-7ACE73CC3697}"/>
              </a:ext>
            </a:extLst>
          </p:cNvPr>
          <p:cNvSpPr txBox="1"/>
          <p:nvPr/>
        </p:nvSpPr>
        <p:spPr>
          <a:xfrm>
            <a:off x="3827585" y="326178"/>
            <a:ext cx="4609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タイトル「</a:t>
            </a:r>
            <a:r>
              <a:rPr lang="en-US" altLang="ja-JP" sz="3200" b="1" dirty="0"/>
              <a:t>Mage</a:t>
            </a:r>
            <a:r>
              <a:rPr lang="ja-JP" altLang="en-US" sz="3200" b="1" dirty="0"/>
              <a:t>」</a:t>
            </a:r>
            <a:endParaRPr kumimoji="1" lang="en-US" altLang="ja-JP" sz="32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6E6573-989F-C541-A32D-5D7522AA6504}"/>
              </a:ext>
            </a:extLst>
          </p:cNvPr>
          <p:cNvSpPr txBox="1"/>
          <p:nvPr/>
        </p:nvSpPr>
        <p:spPr>
          <a:xfrm>
            <a:off x="6252268" y="1286625"/>
            <a:ext cx="5611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lang="en-US" altLang="ja-JP" dirty="0"/>
          </a:p>
          <a:p>
            <a:r>
              <a:rPr kumimoji="1" lang="en-US" altLang="ja-JP" dirty="0"/>
              <a:t>DirectX11</a:t>
            </a:r>
            <a:r>
              <a:rPr kumimoji="1" lang="ja-JP" altLang="en-US" dirty="0"/>
              <a:t>のグラフィックス</a:t>
            </a:r>
            <a:r>
              <a:rPr kumimoji="1" lang="en-US" altLang="ja-JP" dirty="0"/>
              <a:t>API</a:t>
            </a:r>
            <a:r>
              <a:rPr kumimoji="1" lang="ja-JP" altLang="en-US" dirty="0"/>
              <a:t>の部分を学び直し、</a:t>
            </a:r>
            <a:endParaRPr kumimoji="1" lang="en-US" altLang="ja-JP" dirty="0"/>
          </a:p>
          <a:p>
            <a:r>
              <a:rPr kumimoji="1" lang="en-US" altLang="ja-JP" dirty="0"/>
              <a:t>1</a:t>
            </a:r>
            <a:r>
              <a:rPr kumimoji="1" lang="ja-JP" altLang="en-US" dirty="0"/>
              <a:t>から</a:t>
            </a:r>
            <a:r>
              <a:rPr kumimoji="1" lang="en-US" altLang="ja-JP" dirty="0"/>
              <a:t>3D</a:t>
            </a:r>
            <a:r>
              <a:rPr kumimoji="1" lang="ja-JP" altLang="en-US" dirty="0"/>
              <a:t>モデルを描画できるようになるところから</a:t>
            </a:r>
            <a:endParaRPr kumimoji="1" lang="en-US" altLang="ja-JP" dirty="0"/>
          </a:p>
          <a:p>
            <a:r>
              <a:rPr kumimoji="1" lang="ja-JP" altLang="en-US" dirty="0"/>
              <a:t>始めました。</a:t>
            </a:r>
            <a:endParaRPr kumimoji="1" lang="en-US" altLang="ja-JP" dirty="0"/>
          </a:p>
          <a:p>
            <a:r>
              <a:rPr kumimoji="1" lang="ja-JP" altLang="en-US" dirty="0"/>
              <a:t>特にプログラミング部分を頑張って作ったので、</a:t>
            </a:r>
            <a:endParaRPr kumimoji="1" lang="en-US" altLang="ja-JP" dirty="0"/>
          </a:p>
          <a:p>
            <a:r>
              <a:rPr kumimoji="1" lang="ja-JP" altLang="en-US" dirty="0"/>
              <a:t>そこで得た技術をゲームに反映していきました。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E8695D-67F9-92A2-F54D-8135120B8974}"/>
              </a:ext>
            </a:extLst>
          </p:cNvPr>
          <p:cNvSpPr txBox="1"/>
          <p:nvPr/>
        </p:nvSpPr>
        <p:spPr>
          <a:xfrm>
            <a:off x="6198235" y="3396672"/>
            <a:ext cx="5948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アピールポイント一覧</a:t>
            </a:r>
            <a:endParaRPr kumimoji="1" lang="en-US" altLang="ja-JP" b="1" dirty="0"/>
          </a:p>
          <a:p>
            <a:r>
              <a:rPr lang="ja-JP" altLang="en-US" dirty="0"/>
              <a:t>・コンピュートシェーダーを使った</a:t>
            </a:r>
            <a:r>
              <a:rPr lang="en-US" altLang="ja-JP" dirty="0"/>
              <a:t>GPU</a:t>
            </a:r>
            <a:r>
              <a:rPr lang="ja-JP" altLang="en-US" dirty="0"/>
              <a:t>パーティクル</a:t>
            </a:r>
            <a:endParaRPr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std::function</a:t>
            </a:r>
            <a:r>
              <a:rPr kumimoji="1" lang="ja-JP" altLang="en-US" dirty="0"/>
              <a:t>でコールバック処理</a:t>
            </a:r>
            <a:endParaRPr kumimoji="1" lang="en-US" altLang="ja-JP" dirty="0"/>
          </a:p>
          <a:p>
            <a:r>
              <a:rPr lang="ja-JP" altLang="en-US" dirty="0"/>
              <a:t>・ステートパターンを使ったステート管理</a:t>
            </a:r>
            <a:endParaRPr lang="en-US" altLang="ja-JP" dirty="0"/>
          </a:p>
          <a:p>
            <a:r>
              <a:rPr kumimoji="1" lang="ja-JP" altLang="en-US" dirty="0"/>
              <a:t>・フライウェイトパターンを使ったリソースの使い回し</a:t>
            </a:r>
            <a:endParaRPr kumimoji="1"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 err="1"/>
              <a:t>dds</a:t>
            </a:r>
            <a:r>
              <a:rPr lang="ja-JP" altLang="en-US" dirty="0"/>
              <a:t>形式のファイルで負荷軽減</a:t>
            </a:r>
            <a:endParaRPr lang="en-US" altLang="ja-JP" dirty="0"/>
          </a:p>
          <a:p>
            <a:r>
              <a:rPr kumimoji="1" lang="ja-JP" altLang="en-US" dirty="0"/>
              <a:t>・スマートポインタを使った安全なインスタンス管理</a:t>
            </a:r>
            <a:endParaRPr kumimoji="1" lang="en-US" altLang="ja-JP" dirty="0"/>
          </a:p>
          <a:p>
            <a:r>
              <a:rPr kumimoji="1" lang="ja-JP" altLang="en-US" dirty="0"/>
              <a:t>・テクスチャのアトラス化でまとめて描画</a:t>
            </a:r>
          </a:p>
          <a:p>
            <a:r>
              <a:rPr kumimoji="1" lang="ja-JP" altLang="en-US" dirty="0"/>
              <a:t>・シェーダーを使ったゲージ表現</a:t>
            </a:r>
            <a:endParaRPr kumimoji="1" lang="en-US" altLang="ja-JP" dirty="0"/>
          </a:p>
          <a:p>
            <a:r>
              <a:rPr kumimoji="1" lang="ja-JP" altLang="en-US" dirty="0"/>
              <a:t>・便利な機能をひとまとめにした</a:t>
            </a:r>
            <a:r>
              <a:rPr lang="ja-JP" altLang="en-US" dirty="0"/>
              <a:t>自作ユーティリティ</a:t>
            </a:r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ImGui</a:t>
            </a:r>
            <a:r>
              <a:rPr kumimoji="1" lang="ja-JP" altLang="en-US" dirty="0"/>
              <a:t>を使ったデバッグ</a:t>
            </a:r>
            <a:r>
              <a:rPr lang="ja-JP" altLang="en-US" dirty="0"/>
              <a:t>機能</a:t>
            </a:r>
            <a:endParaRPr kumimoji="1" lang="en-US" altLang="ja-JP" dirty="0"/>
          </a:p>
        </p:txBody>
      </p:sp>
      <p:pic>
        <p:nvPicPr>
          <p:cNvPr id="7" name="図 6" descr="屋外, 水, 男, 砂浜 が含まれている画像&#10;&#10;自動的に生成された説明">
            <a:extLst>
              <a:ext uri="{FF2B5EF4-FFF2-40B4-BE49-F238E27FC236}">
                <a16:creationId xmlns:a16="http://schemas.microsoft.com/office/drawing/2014/main" id="{6C1AE60B-A6FC-E26D-546B-705BB671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826178"/>
            <a:ext cx="2920893" cy="1748271"/>
          </a:xfrm>
          <a:prstGeom prst="rect">
            <a:avLst/>
          </a:prstGeom>
        </p:spPr>
      </p:pic>
      <p:pic>
        <p:nvPicPr>
          <p:cNvPr id="11" name="図 10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F7F05F73-D4BD-8C02-729A-427579D43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40" y="4816391"/>
            <a:ext cx="2917239" cy="17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59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111F4-176E-B1BE-92D4-261985160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D4875B7-C6C5-71BF-077E-75AD8D83F59F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9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便利な機能をひとまとめにした自作ユーティリティ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/>
              <a:t>System/Utility/mageUtility.cpp</a:t>
            </a:r>
            <a:r>
              <a:rPr kumimoji="1" lang="en-US" altLang="ja-JP" dirty="0"/>
              <a:t> 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559811-47F3-C17D-1BB4-4BF3A5D9FC14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AD8F43-D704-CCEF-675D-A08F85711EED}"/>
              </a:ext>
            </a:extLst>
          </p:cNvPr>
          <p:cNvSpPr txBox="1"/>
          <p:nvPr/>
        </p:nvSpPr>
        <p:spPr>
          <a:xfrm>
            <a:off x="381462" y="1938251"/>
            <a:ext cx="91781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機能を揃える楽しさ</a:t>
            </a:r>
            <a:endParaRPr lang="en-US" altLang="ja-JP" dirty="0"/>
          </a:p>
          <a:p>
            <a:r>
              <a:rPr lang="ja-JP" altLang="en-US" dirty="0"/>
              <a:t>充実さ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6837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C094F-327A-0849-020D-BD395C17A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CDDDD06-F9E9-A228-0C5E-4F28ED95EB90}"/>
              </a:ext>
            </a:extLst>
          </p:cNvPr>
          <p:cNvSpPr txBox="1"/>
          <p:nvPr/>
        </p:nvSpPr>
        <p:spPr>
          <a:xfrm>
            <a:off x="271548" y="1411777"/>
            <a:ext cx="1099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en-US" altLang="ja-JP" dirty="0" err="1"/>
              <a:t>ImGui</a:t>
            </a:r>
            <a:r>
              <a:rPr lang="ja-JP" altLang="en-US" dirty="0"/>
              <a:t>を使って様々なデバッグ機能</a:t>
            </a:r>
            <a:r>
              <a:rPr kumimoji="1" lang="ja-JP" altLang="en-US" dirty="0"/>
              <a:t>を追加し、開発をスムーズに行えた。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C694D70-7521-5319-CBA7-182831B398AA}"/>
              </a:ext>
            </a:extLst>
          </p:cNvPr>
          <p:cNvGrpSpPr/>
          <p:nvPr/>
        </p:nvGrpSpPr>
        <p:grpSpPr>
          <a:xfrm>
            <a:off x="4554959" y="3680692"/>
            <a:ext cx="4741880" cy="2994428"/>
            <a:chOff x="5729468" y="2366399"/>
            <a:chExt cx="6205454" cy="3918654"/>
          </a:xfrm>
        </p:grpSpPr>
        <p:pic>
          <p:nvPicPr>
            <p:cNvPr id="7" name="図 6" descr="座る, 水, 船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D9B516EC-9040-4330-50CF-15498F37D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468" y="2789022"/>
              <a:ext cx="6205454" cy="3496031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BCBB8E2E-38DE-CE72-BFC1-3F77CA8E4656}"/>
                </a:ext>
              </a:extLst>
            </p:cNvPr>
            <p:cNvSpPr txBox="1"/>
            <p:nvPr/>
          </p:nvSpPr>
          <p:spPr>
            <a:xfrm>
              <a:off x="5837200" y="2366399"/>
              <a:ext cx="1724627" cy="44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波編集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EB8880BB-F612-2CB3-8C01-0445CCFEABBC}"/>
              </a:ext>
            </a:extLst>
          </p:cNvPr>
          <p:cNvGrpSpPr/>
          <p:nvPr/>
        </p:nvGrpSpPr>
        <p:grpSpPr>
          <a:xfrm>
            <a:off x="190949" y="2251300"/>
            <a:ext cx="2167154" cy="1823090"/>
            <a:chOff x="214552" y="3179964"/>
            <a:chExt cx="2405887" cy="2023922"/>
          </a:xfrm>
        </p:grpSpPr>
        <p:pic>
          <p:nvPicPr>
            <p:cNvPr id="9" name="図 8" descr="モニター画面に映る文字&#10;&#10;自動的に生成された説明">
              <a:extLst>
                <a:ext uri="{FF2B5EF4-FFF2-40B4-BE49-F238E27FC236}">
                  <a16:creationId xmlns:a16="http://schemas.microsoft.com/office/drawing/2014/main" id="{4A2A74A8-A928-2804-61E4-9F9A21256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52" y="3518705"/>
              <a:ext cx="2405887" cy="1685181"/>
            </a:xfrm>
            <a:prstGeom prst="rect">
              <a:avLst/>
            </a:prstGeom>
          </p:spPr>
        </p:pic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FBAF9BF-CCE5-078D-18B9-35E2242BED7F}"/>
                </a:ext>
              </a:extLst>
            </p:cNvPr>
            <p:cNvSpPr txBox="1"/>
            <p:nvPr/>
          </p:nvSpPr>
          <p:spPr>
            <a:xfrm>
              <a:off x="343739" y="3179964"/>
              <a:ext cx="220722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400" dirty="0"/>
                <a:t>ステートマシン可視化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84870E34-C7C3-AC2B-4B2E-C82645A0ED30}"/>
              </a:ext>
            </a:extLst>
          </p:cNvPr>
          <p:cNvGrpSpPr/>
          <p:nvPr/>
        </p:nvGrpSpPr>
        <p:grpSpPr>
          <a:xfrm>
            <a:off x="186690" y="4035368"/>
            <a:ext cx="4057650" cy="2609272"/>
            <a:chOff x="5187950" y="4248728"/>
            <a:chExt cx="4057650" cy="2609272"/>
          </a:xfrm>
        </p:grpSpPr>
        <p:pic>
          <p:nvPicPr>
            <p:cNvPr id="28" name="図 27" descr="グラフィカル ユーザー インターフェイス, アプリケーション&#10;&#10;自動的に生成された説明">
              <a:extLst>
                <a:ext uri="{FF2B5EF4-FFF2-40B4-BE49-F238E27FC236}">
                  <a16:creationId xmlns:a16="http://schemas.microsoft.com/office/drawing/2014/main" id="{F2028182-46B0-EFEE-C62F-03F5B5CDA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7950" y="4572000"/>
              <a:ext cx="4057650" cy="2286000"/>
            </a:xfrm>
            <a:prstGeom prst="rect">
              <a:avLst/>
            </a:prstGeom>
          </p:spPr>
        </p:pic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C7EB9AFB-7108-FA42-45FE-D5098C855BDB}"/>
                </a:ext>
              </a:extLst>
            </p:cNvPr>
            <p:cNvSpPr txBox="1"/>
            <p:nvPr/>
          </p:nvSpPr>
          <p:spPr>
            <a:xfrm>
              <a:off x="7924792" y="4248728"/>
              <a:ext cx="131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/>
                <a:t>フェード</a:t>
              </a:r>
              <a:endParaRPr kumimoji="1" lang="ja-JP" altLang="en-US" sz="1600" dirty="0"/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F86EEA5F-E12B-DF0A-843B-922186D40D18}"/>
              </a:ext>
            </a:extLst>
          </p:cNvPr>
          <p:cNvGrpSpPr/>
          <p:nvPr/>
        </p:nvGrpSpPr>
        <p:grpSpPr>
          <a:xfrm>
            <a:off x="9660313" y="2190866"/>
            <a:ext cx="2286000" cy="4423294"/>
            <a:chOff x="9822873" y="2434706"/>
            <a:chExt cx="2286000" cy="4423294"/>
          </a:xfrm>
        </p:grpSpPr>
        <p:pic>
          <p:nvPicPr>
            <p:cNvPr id="26" name="図 25" descr="グラフィカル ユーザー インターフェイス, テキスト&#10;&#10;自動的に生成された説明">
              <a:extLst>
                <a:ext uri="{FF2B5EF4-FFF2-40B4-BE49-F238E27FC236}">
                  <a16:creationId xmlns:a16="http://schemas.microsoft.com/office/drawing/2014/main" id="{3DD0DFB6-01A4-8315-2339-31F9C32ED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2873" y="2800350"/>
              <a:ext cx="2286000" cy="4057650"/>
            </a:xfrm>
            <a:prstGeom prst="rect">
              <a:avLst/>
            </a:prstGeom>
          </p:spPr>
        </p:pic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33DD2879-E3ED-1231-2EEA-0A6854D6735B}"/>
                </a:ext>
              </a:extLst>
            </p:cNvPr>
            <p:cNvSpPr txBox="1"/>
            <p:nvPr/>
          </p:nvSpPr>
          <p:spPr>
            <a:xfrm>
              <a:off x="10071149" y="2434706"/>
              <a:ext cx="1317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/>
                <a:t>魔法状態</a:t>
              </a: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390BC0B-413D-9538-2AD5-CF9C807CE7E0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10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ImGui</a:t>
            </a:r>
            <a:r>
              <a:rPr kumimoji="1" lang="ja-JP" altLang="en-US" sz="2400" b="1" dirty="0"/>
              <a:t>を使った</a:t>
            </a:r>
            <a:r>
              <a:rPr lang="ja-JP" altLang="en-US" sz="2400" b="1" dirty="0"/>
              <a:t>デバッグ機能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ゲームオブジェクト全般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CA6F2CC-999F-A632-BBC2-1A56871ED26D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446211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32186-4977-CAAC-0A21-82B57FAF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799BEC0-1FF4-D272-42E6-7342E02DA3D6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10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en-US" altLang="ja-JP" sz="2400" b="1" dirty="0" err="1"/>
              <a:t>ImGui</a:t>
            </a:r>
            <a:r>
              <a:rPr kumimoji="1" lang="ja-JP" altLang="en-US" sz="2400" b="1" dirty="0"/>
              <a:t>を使った</a:t>
            </a:r>
            <a:r>
              <a:rPr lang="ja-JP" altLang="en-US" sz="2400" b="1" dirty="0"/>
              <a:t>デバッグ機能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ゲームオブジェクト全般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CFD4C0-A999-3C36-1D25-FF4205885643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99B21C-8675-B20B-4CE0-69C15CD7AA9A}"/>
              </a:ext>
            </a:extLst>
          </p:cNvPr>
          <p:cNvSpPr txBox="1"/>
          <p:nvPr/>
        </p:nvSpPr>
        <p:spPr>
          <a:xfrm>
            <a:off x="381462" y="1938251"/>
            <a:ext cx="118105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始めるのが遅かった。</a:t>
            </a:r>
            <a:endParaRPr lang="en-US" altLang="ja-JP" dirty="0"/>
          </a:p>
          <a:p>
            <a:r>
              <a:rPr lang="ja-JP" altLang="en-US" dirty="0"/>
              <a:t>なにから手を付けて良いのか分からなかった。</a:t>
            </a:r>
            <a:endParaRPr lang="en-US" altLang="ja-JP" dirty="0"/>
          </a:p>
          <a:p>
            <a:r>
              <a:rPr lang="ja-JP" altLang="en-US" dirty="0"/>
              <a:t>熟知している友達に</a:t>
            </a:r>
            <a:r>
              <a:rPr lang="en-US" altLang="ja-JP" dirty="0"/>
              <a:t>Demo</a:t>
            </a:r>
            <a:r>
              <a:rPr lang="ja-JP" altLang="en-US" dirty="0"/>
              <a:t>ウィンドウを出すところまでを教えてもらい、その後は</a:t>
            </a:r>
            <a:r>
              <a:rPr lang="en-US" altLang="ja-JP" dirty="0"/>
              <a:t>Demo</a:t>
            </a:r>
            <a:r>
              <a:rPr lang="ja-JP" altLang="en-US" dirty="0"/>
              <a:t>のソースコードを読みながら自分で機能を揃えることができた。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30043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95CD06EE-38D7-E1DA-2123-209E281BAE64}"/>
              </a:ext>
            </a:extLst>
          </p:cNvPr>
          <p:cNvGrpSpPr/>
          <p:nvPr/>
        </p:nvGrpSpPr>
        <p:grpSpPr>
          <a:xfrm>
            <a:off x="1133475" y="1047750"/>
            <a:ext cx="2238375" cy="2695575"/>
            <a:chOff x="1028700" y="942975"/>
            <a:chExt cx="2238375" cy="2695575"/>
          </a:xfrm>
        </p:grpSpPr>
        <p:pic>
          <p:nvPicPr>
            <p:cNvPr id="5" name="グラフィックス 4" descr="画像 枠線">
              <a:extLst>
                <a:ext uri="{FF2B5EF4-FFF2-40B4-BE49-F238E27FC236}">
                  <a16:creationId xmlns:a16="http://schemas.microsoft.com/office/drawing/2014/main" id="{104F70C0-ED99-6EAE-3BC5-1E7E9AB5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8700" y="962025"/>
              <a:ext cx="914400" cy="914400"/>
            </a:xfrm>
            <a:prstGeom prst="rect">
              <a:avLst/>
            </a:prstGeom>
          </p:spPr>
        </p:pic>
        <p:pic>
          <p:nvPicPr>
            <p:cNvPr id="6" name="グラフィックス 5" descr="画像 枠線">
              <a:extLst>
                <a:ext uri="{FF2B5EF4-FFF2-40B4-BE49-F238E27FC236}">
                  <a16:creationId xmlns:a16="http://schemas.microsoft.com/office/drawing/2014/main" id="{0A44A414-E9A8-5643-167D-B37D25090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2675" y="942975"/>
              <a:ext cx="914400" cy="914400"/>
            </a:xfrm>
            <a:prstGeom prst="rect">
              <a:avLst/>
            </a:prstGeom>
          </p:spPr>
        </p:pic>
        <p:pic>
          <p:nvPicPr>
            <p:cNvPr id="8" name="グラフィックス 7" descr="ビデオ カメラ 単色塗りつぶし">
              <a:extLst>
                <a:ext uri="{FF2B5EF4-FFF2-40B4-BE49-F238E27FC236}">
                  <a16:creationId xmlns:a16="http://schemas.microsoft.com/office/drawing/2014/main" id="{4F464F58-F5F9-9459-045D-3BC6BF298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628775" y="2724150"/>
              <a:ext cx="914400" cy="914400"/>
            </a:xfrm>
            <a:prstGeom prst="rect">
              <a:avLst/>
            </a:prstGeom>
          </p:spPr>
        </p:pic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02D45CC2-E8CE-38AB-EFD3-A6F7B47C9AF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H="1" flipV="1">
              <a:off x="1485900" y="1876425"/>
              <a:ext cx="723900" cy="885825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F6998A6B-EE02-1186-0082-B9169789829D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 flipV="1">
              <a:off x="2200275" y="1857375"/>
              <a:ext cx="609600" cy="923925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46AE33AD-55BC-3F15-0A90-7CED4462FB48}"/>
              </a:ext>
            </a:extLst>
          </p:cNvPr>
          <p:cNvCxnSpPr/>
          <p:nvPr/>
        </p:nvCxnSpPr>
        <p:spPr>
          <a:xfrm>
            <a:off x="209550" y="3867150"/>
            <a:ext cx="411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グラフィックス 57" descr="山形の矢印 単色塗りつぶし">
            <a:extLst>
              <a:ext uri="{FF2B5EF4-FFF2-40B4-BE49-F238E27FC236}">
                <a16:creationId xmlns:a16="http://schemas.microsoft.com/office/drawing/2014/main" id="{A08AF898-3EA1-9B74-193A-CB509CA5D9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3000" y="2828924"/>
            <a:ext cx="1838325" cy="1838325"/>
          </a:xfrm>
          <a:prstGeom prst="rect">
            <a:avLst/>
          </a:prstGeom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1F4B1930-D4F7-A102-40FB-C4BBAB556B88}"/>
              </a:ext>
            </a:extLst>
          </p:cNvPr>
          <p:cNvSpPr txBox="1"/>
          <p:nvPr/>
        </p:nvSpPr>
        <p:spPr>
          <a:xfrm>
            <a:off x="152400" y="514350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i="1" dirty="0"/>
              <a:t>A</a:t>
            </a:r>
            <a:r>
              <a:rPr kumimoji="1" lang="ja-JP" altLang="en-US" sz="2800" b="1" i="1" dirty="0"/>
              <a:t>地点からの様子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0AC0FD69-95B5-6E6A-4BC2-908E54F3660C}"/>
              </a:ext>
            </a:extLst>
          </p:cNvPr>
          <p:cNvSpPr txBox="1"/>
          <p:nvPr/>
        </p:nvSpPr>
        <p:spPr>
          <a:xfrm>
            <a:off x="123825" y="4143375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i="1" dirty="0"/>
              <a:t>B</a:t>
            </a:r>
            <a:r>
              <a:rPr kumimoji="1" lang="ja-JP" altLang="en-US" sz="2800" b="1" i="1" dirty="0"/>
              <a:t>地点からの様子</a:t>
            </a: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020BCA4D-12E9-D9E3-B19C-06AE6A1B618D}"/>
              </a:ext>
            </a:extLst>
          </p:cNvPr>
          <p:cNvSpPr txBox="1"/>
          <p:nvPr/>
        </p:nvSpPr>
        <p:spPr>
          <a:xfrm>
            <a:off x="3943350" y="1704975"/>
            <a:ext cx="386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 dirty="0">
                <a:solidFill>
                  <a:schemeClr val="accent1"/>
                </a:solidFill>
              </a:rPr>
              <a:t>アトラス化</a:t>
            </a:r>
            <a:endParaRPr kumimoji="1" lang="en-US" altLang="ja-JP" sz="1400" b="1" dirty="0">
              <a:solidFill>
                <a:schemeClr val="accent1"/>
              </a:solidFill>
            </a:endParaRPr>
          </a:p>
          <a:p>
            <a:pPr algn="ctr"/>
            <a:r>
              <a:rPr lang="en-US" altLang="ja-JP" sz="1400" dirty="0"/>
              <a:t>(</a:t>
            </a:r>
            <a:r>
              <a:rPr lang="ja-JP" altLang="en-US" sz="1400" dirty="0"/>
              <a:t>複数のテクスチャを</a:t>
            </a:r>
            <a:r>
              <a:rPr lang="en-US" altLang="ja-JP" sz="1400" dirty="0"/>
              <a:t>1</a:t>
            </a:r>
            <a:r>
              <a:rPr lang="ja-JP" altLang="en-US" sz="1400" dirty="0"/>
              <a:t>枚とみなす</a:t>
            </a:r>
            <a:r>
              <a:rPr lang="en-US" altLang="ja-JP" sz="1400" dirty="0"/>
              <a:t>)</a:t>
            </a:r>
            <a:endParaRPr kumimoji="1" lang="ja-JP" altLang="en-US" sz="1400" dirty="0"/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7171DE41-80A9-548F-5FF3-8CF70A2D9E77}"/>
              </a:ext>
            </a:extLst>
          </p:cNvPr>
          <p:cNvGrpSpPr/>
          <p:nvPr/>
        </p:nvGrpSpPr>
        <p:grpSpPr>
          <a:xfrm>
            <a:off x="8491537" y="1014413"/>
            <a:ext cx="1876425" cy="2728912"/>
            <a:chOff x="7510462" y="823913"/>
            <a:chExt cx="1876425" cy="2728912"/>
          </a:xfrm>
        </p:grpSpPr>
        <p:grpSp>
          <p:nvGrpSpPr>
            <p:cNvPr id="46" name="グループ化 45">
              <a:extLst>
                <a:ext uri="{FF2B5EF4-FFF2-40B4-BE49-F238E27FC236}">
                  <a16:creationId xmlns:a16="http://schemas.microsoft.com/office/drawing/2014/main" id="{A1E67D3E-ED45-12E6-96D2-9612CB76AF57}"/>
                </a:ext>
              </a:extLst>
            </p:cNvPr>
            <p:cNvGrpSpPr/>
            <p:nvPr/>
          </p:nvGrpSpPr>
          <p:grpSpPr>
            <a:xfrm>
              <a:off x="7820025" y="1905000"/>
              <a:ext cx="914400" cy="1647825"/>
              <a:chOff x="7820025" y="1905000"/>
              <a:chExt cx="914400" cy="1647825"/>
            </a:xfrm>
          </p:grpSpPr>
          <p:pic>
            <p:nvPicPr>
              <p:cNvPr id="39" name="グラフィックス 38" descr="ビデオ カメラ 単色塗りつぶし">
                <a:extLst>
                  <a:ext uri="{FF2B5EF4-FFF2-40B4-BE49-F238E27FC236}">
                    <a16:creationId xmlns:a16="http://schemas.microsoft.com/office/drawing/2014/main" id="{BED4123E-513C-B0EE-3AD4-FBB43608E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7820025" y="2638425"/>
                <a:ext cx="914400" cy="914400"/>
              </a:xfrm>
              <a:prstGeom prst="rect">
                <a:avLst/>
              </a:prstGeom>
            </p:spPr>
          </p:pic>
          <p:cxnSp>
            <p:nvCxnSpPr>
              <p:cNvPr id="40" name="直線矢印コネクタ 39">
                <a:extLst>
                  <a:ext uri="{FF2B5EF4-FFF2-40B4-BE49-F238E27FC236}">
                    <a16:creationId xmlns:a16="http://schemas.microsoft.com/office/drawing/2014/main" id="{5793B56D-0E11-1096-95A3-F53E5641C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20100" y="1905000"/>
                <a:ext cx="0" cy="809625"/>
              </a:xfrm>
              <a:prstGeom prst="straightConnector1">
                <a:avLst/>
              </a:prstGeom>
              <a:ln w="12700"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9FAE4D91-482A-7DA1-E876-3BD136D7B744}"/>
                </a:ext>
              </a:extLst>
            </p:cNvPr>
            <p:cNvGrpSpPr/>
            <p:nvPr/>
          </p:nvGrpSpPr>
          <p:grpSpPr>
            <a:xfrm>
              <a:off x="7510462" y="823913"/>
              <a:ext cx="1876425" cy="1009650"/>
              <a:chOff x="9958387" y="5148263"/>
              <a:chExt cx="1876425" cy="1009650"/>
            </a:xfrm>
          </p:grpSpPr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DEAA1E8F-855E-B468-1FB8-8868D0329BE5}"/>
                  </a:ext>
                </a:extLst>
              </p:cNvPr>
              <p:cNvSpPr/>
              <p:nvPr/>
            </p:nvSpPr>
            <p:spPr>
              <a:xfrm rot="16200000">
                <a:off x="10391775" y="4714875"/>
                <a:ext cx="1009650" cy="1876425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76" name="グラフィックス 75" descr="画像 枠線">
                <a:extLst>
                  <a:ext uri="{FF2B5EF4-FFF2-40B4-BE49-F238E27FC236}">
                    <a16:creationId xmlns:a16="http://schemas.microsoft.com/office/drawing/2014/main" id="{22174020-F8DA-F80F-F07C-C9D63E98D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15538" y="518636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7" name="グラフィックス 76" descr="画像 枠線">
                <a:extLst>
                  <a:ext uri="{FF2B5EF4-FFF2-40B4-BE49-F238E27FC236}">
                    <a16:creationId xmlns:a16="http://schemas.microsoft.com/office/drawing/2014/main" id="{834AEDA6-BF3C-2091-7B11-CE9A512AB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82313" y="5176838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81" name="グループ化 80">
            <a:extLst>
              <a:ext uri="{FF2B5EF4-FFF2-40B4-BE49-F238E27FC236}">
                <a16:creationId xmlns:a16="http://schemas.microsoft.com/office/drawing/2014/main" id="{FD761A0A-AAF0-05AB-04F6-DBE93C5299E1}"/>
              </a:ext>
            </a:extLst>
          </p:cNvPr>
          <p:cNvGrpSpPr/>
          <p:nvPr/>
        </p:nvGrpSpPr>
        <p:grpSpPr>
          <a:xfrm>
            <a:off x="6991350" y="4695829"/>
            <a:ext cx="3143250" cy="2214974"/>
            <a:chOff x="6896100" y="4591054"/>
            <a:chExt cx="3143250" cy="2214974"/>
          </a:xfrm>
        </p:grpSpPr>
        <p:pic>
          <p:nvPicPr>
            <p:cNvPr id="49" name="グラフィックス 48" descr="ビデオ カメラ 単色塗りつぶし">
              <a:extLst>
                <a:ext uri="{FF2B5EF4-FFF2-40B4-BE49-F238E27FC236}">
                  <a16:creationId xmlns:a16="http://schemas.microsoft.com/office/drawing/2014/main" id="{28C63BE6-CD52-64F7-7571-2A48E89CE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6100" y="4962525"/>
              <a:ext cx="914400" cy="914400"/>
            </a:xfrm>
            <a:prstGeom prst="rect">
              <a:avLst/>
            </a:prstGeom>
          </p:spPr>
        </p:pic>
        <p:cxnSp>
          <p:nvCxnSpPr>
            <p:cNvPr id="50" name="直線矢印コネクタ 49">
              <a:extLst>
                <a:ext uri="{FF2B5EF4-FFF2-40B4-BE49-F238E27FC236}">
                  <a16:creationId xmlns:a16="http://schemas.microsoft.com/office/drawing/2014/main" id="{E7A0163B-0EBB-3544-9D0A-CA231C4E5120}"/>
                </a:ext>
              </a:extLst>
            </p:cNvPr>
            <p:cNvCxnSpPr>
              <a:cxnSpLocks/>
            </p:cNvCxnSpPr>
            <p:nvPr/>
          </p:nvCxnSpPr>
          <p:spPr>
            <a:xfrm>
              <a:off x="7877175" y="5519740"/>
              <a:ext cx="838203" cy="0"/>
            </a:xfrm>
            <a:prstGeom prst="straightConnector1">
              <a:avLst/>
            </a:prstGeom>
            <a:ln w="12700"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BB038621-6A0F-1B9D-DB20-DFB148AB5F28}"/>
                </a:ext>
              </a:extLst>
            </p:cNvPr>
            <p:cNvGrpSpPr/>
            <p:nvPr/>
          </p:nvGrpSpPr>
          <p:grpSpPr>
            <a:xfrm rot="5400000">
              <a:off x="8424862" y="5024442"/>
              <a:ext cx="1876425" cy="1009650"/>
              <a:chOff x="9958387" y="5148263"/>
              <a:chExt cx="1876425" cy="1009650"/>
            </a:xfrm>
          </p:grpSpPr>
          <p:sp>
            <p:nvSpPr>
              <p:cNvPr id="69" name="正方形/長方形 68">
                <a:extLst>
                  <a:ext uri="{FF2B5EF4-FFF2-40B4-BE49-F238E27FC236}">
                    <a16:creationId xmlns:a16="http://schemas.microsoft.com/office/drawing/2014/main" id="{CCDC546D-6FF7-9A75-4AC7-64D5302714A3}"/>
                  </a:ext>
                </a:extLst>
              </p:cNvPr>
              <p:cNvSpPr/>
              <p:nvPr/>
            </p:nvSpPr>
            <p:spPr>
              <a:xfrm rot="16200000">
                <a:off x="10391775" y="4714875"/>
                <a:ext cx="1009650" cy="1876425"/>
              </a:xfrm>
              <a:prstGeom prst="rect">
                <a:avLst/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7" name="グラフィックス 66" descr="画像 枠線">
                <a:extLst>
                  <a:ext uri="{FF2B5EF4-FFF2-40B4-BE49-F238E27FC236}">
                    <a16:creationId xmlns:a16="http://schemas.microsoft.com/office/drawing/2014/main" id="{287D61AA-5DB6-6B65-7110-A27784B4A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015538" y="518636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8" name="グラフィックス 67" descr="画像 枠線">
                <a:extLst>
                  <a:ext uri="{FF2B5EF4-FFF2-40B4-BE49-F238E27FC236}">
                    <a16:creationId xmlns:a16="http://schemas.microsoft.com/office/drawing/2014/main" id="{9127A2D6-F4E0-C70A-98DD-FA7674DA5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882313" y="517683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9" name="楕円 78">
              <a:extLst>
                <a:ext uri="{FF2B5EF4-FFF2-40B4-BE49-F238E27FC236}">
                  <a16:creationId xmlns:a16="http://schemas.microsoft.com/office/drawing/2014/main" id="{D9F6B250-F2C6-4AF8-1E43-65ABE9B493CD}"/>
                </a:ext>
              </a:extLst>
            </p:cNvPr>
            <p:cNvSpPr/>
            <p:nvPr/>
          </p:nvSpPr>
          <p:spPr>
            <a:xfrm>
              <a:off x="9058275" y="5686424"/>
              <a:ext cx="561975" cy="56197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テキスト ボックス 79">
              <a:extLst>
                <a:ext uri="{FF2B5EF4-FFF2-40B4-BE49-F238E27FC236}">
                  <a16:creationId xmlns:a16="http://schemas.microsoft.com/office/drawing/2014/main" id="{FACA56DD-91B2-B969-3C14-13237EEE0DEB}"/>
                </a:ext>
              </a:extLst>
            </p:cNvPr>
            <p:cNvSpPr txBox="1"/>
            <p:nvPr/>
          </p:nvSpPr>
          <p:spPr>
            <a:xfrm>
              <a:off x="8963025" y="6467474"/>
              <a:ext cx="10763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dirty="0">
                  <a:solidFill>
                    <a:schemeClr val="accent1"/>
                  </a:solidFill>
                </a:rPr>
                <a:t>見える！</a:t>
              </a:r>
            </a:p>
          </p:txBody>
        </p:sp>
      </p:grp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7E877532-4F20-3502-0A7B-1AD80D22EC68}"/>
              </a:ext>
            </a:extLst>
          </p:cNvPr>
          <p:cNvCxnSpPr/>
          <p:nvPr/>
        </p:nvCxnSpPr>
        <p:spPr>
          <a:xfrm>
            <a:off x="7029450" y="3867150"/>
            <a:ext cx="411480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967A9BDD-4808-44AD-C074-CA846C9EE6B7}"/>
              </a:ext>
            </a:extLst>
          </p:cNvPr>
          <p:cNvSpPr txBox="1"/>
          <p:nvPr/>
        </p:nvSpPr>
        <p:spPr>
          <a:xfrm>
            <a:off x="3067050" y="85725"/>
            <a:ext cx="570547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ビルボードが施されたテクスチャを視点別で見た場合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0FA5985-AD1D-F929-07BC-514C6A81867F}"/>
              </a:ext>
            </a:extLst>
          </p:cNvPr>
          <p:cNvGrpSpPr/>
          <p:nvPr/>
        </p:nvGrpSpPr>
        <p:grpSpPr>
          <a:xfrm>
            <a:off x="238125" y="5124450"/>
            <a:ext cx="3943350" cy="1298376"/>
            <a:chOff x="238125" y="5124450"/>
            <a:chExt cx="3943350" cy="1298376"/>
          </a:xfrm>
        </p:grpSpPr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83A06352-A477-FC74-6BBA-61B1151A1A10}"/>
                </a:ext>
              </a:extLst>
            </p:cNvPr>
            <p:cNvGrpSpPr/>
            <p:nvPr/>
          </p:nvGrpSpPr>
          <p:grpSpPr>
            <a:xfrm>
              <a:off x="238125" y="5124450"/>
              <a:ext cx="3943350" cy="1298376"/>
              <a:chOff x="238125" y="5200650"/>
              <a:chExt cx="3943350" cy="1298376"/>
            </a:xfrm>
          </p:grpSpPr>
          <p:grpSp>
            <p:nvGrpSpPr>
              <p:cNvPr id="35" name="グループ化 34">
                <a:extLst>
                  <a:ext uri="{FF2B5EF4-FFF2-40B4-BE49-F238E27FC236}">
                    <a16:creationId xmlns:a16="http://schemas.microsoft.com/office/drawing/2014/main" id="{DF684219-4C98-27BE-7043-E3E0BD3BC460}"/>
                  </a:ext>
                </a:extLst>
              </p:cNvPr>
              <p:cNvGrpSpPr/>
              <p:nvPr/>
            </p:nvGrpSpPr>
            <p:grpSpPr>
              <a:xfrm>
                <a:off x="238125" y="5200650"/>
                <a:ext cx="3829050" cy="1000125"/>
                <a:chOff x="4400550" y="895350"/>
                <a:chExt cx="3829050" cy="1000125"/>
              </a:xfrm>
            </p:grpSpPr>
            <p:pic>
              <p:nvPicPr>
                <p:cNvPr id="28" name="グラフィックス 27" descr="画像 枠線">
                  <a:extLst>
                    <a:ext uri="{FF2B5EF4-FFF2-40B4-BE49-F238E27FC236}">
                      <a16:creationId xmlns:a16="http://schemas.microsoft.com/office/drawing/2014/main" id="{0BFD4FE1-8BD5-6072-B6A3-F425D81DCD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991225" y="9810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9" name="グラフィックス 28" descr="画像 枠線">
                  <a:extLst>
                    <a:ext uri="{FF2B5EF4-FFF2-40B4-BE49-F238E27FC236}">
                      <a16:creationId xmlns:a16="http://schemas.microsoft.com/office/drawing/2014/main" id="{B0B86994-3120-4286-BEC1-A6A9CF5A24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7315200" y="9620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0" name="グラフィックス 29" descr="ビデオ カメラ 単色塗りつぶし">
                  <a:extLst>
                    <a:ext uri="{FF2B5EF4-FFF2-40B4-BE49-F238E27FC236}">
                      <a16:creationId xmlns:a16="http://schemas.microsoft.com/office/drawing/2014/main" id="{49F2FD44-0FA6-DA63-6204-EBA101EDD5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0550" y="895350"/>
                  <a:ext cx="914400" cy="914400"/>
                </a:xfrm>
                <a:prstGeom prst="rect">
                  <a:avLst/>
                </a:prstGeom>
              </p:spPr>
            </p:pic>
            <p:cxnSp>
              <p:nvCxnSpPr>
                <p:cNvPr id="31" name="直線矢印コネクタ 30">
                  <a:extLst>
                    <a:ext uri="{FF2B5EF4-FFF2-40B4-BE49-F238E27FC236}">
                      <a16:creationId xmlns:a16="http://schemas.microsoft.com/office/drawing/2014/main" id="{4F43B806-3C74-C102-532B-C50A11A35AF6}"/>
                    </a:ext>
                  </a:extLst>
                </p:cNvPr>
                <p:cNvCxnSpPr>
                  <a:cxnSpLocks/>
                  <a:endCxn id="29" idx="2"/>
                </p:cNvCxnSpPr>
                <p:nvPr/>
              </p:nvCxnSpPr>
              <p:spPr>
                <a:xfrm>
                  <a:off x="5396002" y="1419225"/>
                  <a:ext cx="1919198" cy="0"/>
                </a:xfrm>
                <a:prstGeom prst="straightConnector1">
                  <a:avLst/>
                </a:prstGeom>
                <a:ln w="12700">
                  <a:solidFill>
                    <a:srgbClr val="FF0000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E9240253-D5D4-D61C-B73E-B21C2732B8D7}"/>
                  </a:ext>
                </a:extLst>
              </p:cNvPr>
              <p:cNvSpPr txBox="1"/>
              <p:nvPr/>
            </p:nvSpPr>
            <p:spPr>
              <a:xfrm>
                <a:off x="3105150" y="6191249"/>
                <a:ext cx="10763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dirty="0">
                    <a:solidFill>
                      <a:srgbClr val="FF0000"/>
                    </a:solidFill>
                  </a:rPr>
                  <a:t>見えない！</a:t>
                </a:r>
              </a:p>
            </p:txBody>
          </p:sp>
          <p:pic>
            <p:nvPicPr>
              <p:cNvPr id="61" name="グラフィックス 60" descr="追加 単色塗りつぶし">
                <a:extLst>
                  <a:ext uri="{FF2B5EF4-FFF2-40B4-BE49-F238E27FC236}">
                    <a16:creationId xmlns:a16="http://schemas.microsoft.com/office/drawing/2014/main" id="{C385C2CD-A1D9-E572-A913-A4B79FE450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rot="2700000">
                <a:off x="3105151" y="5267325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0F382235-C928-C0F5-63C5-AD8AA29A6DFA}"/>
                </a:ext>
              </a:extLst>
            </p:cNvPr>
            <p:cNvCxnSpPr>
              <a:cxnSpLocks/>
            </p:cNvCxnSpPr>
            <p:nvPr/>
          </p:nvCxnSpPr>
          <p:spPr>
            <a:xfrm>
              <a:off x="1239328" y="5705834"/>
              <a:ext cx="667110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379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4732749-2C88-7154-1E74-A2500AF80EA7}"/>
              </a:ext>
            </a:extLst>
          </p:cNvPr>
          <p:cNvSpPr txBox="1"/>
          <p:nvPr/>
        </p:nvSpPr>
        <p:spPr>
          <a:xfrm>
            <a:off x="4581524" y="6488668"/>
            <a:ext cx="789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ファイルが読み込めない場合は</a:t>
            </a:r>
            <a:r>
              <a:rPr lang="en-US" altLang="ja-JP" dirty="0"/>
              <a:t>Unity</a:t>
            </a:r>
            <a:r>
              <a:rPr lang="ja-JP" altLang="en-US" dirty="0"/>
              <a:t>みたくエラー用のテクスチャを返却</a:t>
            </a:r>
            <a:endParaRPr kumimoji="1" lang="ja-JP" altLang="en-US" dirty="0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F98876E6-DD06-DADA-1BE9-AD1B1625C2FA}"/>
              </a:ext>
            </a:extLst>
          </p:cNvPr>
          <p:cNvGrpSpPr/>
          <p:nvPr/>
        </p:nvGrpSpPr>
        <p:grpSpPr>
          <a:xfrm>
            <a:off x="0" y="609600"/>
            <a:ext cx="6075680" cy="5212080"/>
            <a:chOff x="0" y="609600"/>
            <a:chExt cx="6075680" cy="5212080"/>
          </a:xfrm>
        </p:grpSpPr>
        <p:grpSp>
          <p:nvGrpSpPr>
            <p:cNvPr id="22" name="グループ化 21">
              <a:extLst>
                <a:ext uri="{FF2B5EF4-FFF2-40B4-BE49-F238E27FC236}">
                  <a16:creationId xmlns:a16="http://schemas.microsoft.com/office/drawing/2014/main" id="{F926D749-0D06-073C-1F2F-BB99A95FA7B7}"/>
                </a:ext>
              </a:extLst>
            </p:cNvPr>
            <p:cNvGrpSpPr/>
            <p:nvPr/>
          </p:nvGrpSpPr>
          <p:grpSpPr>
            <a:xfrm>
              <a:off x="0" y="609600"/>
              <a:ext cx="6075680" cy="5212080"/>
              <a:chOff x="0" y="609600"/>
              <a:chExt cx="6075680" cy="5212080"/>
            </a:xfrm>
          </p:grpSpPr>
          <p:sp>
            <p:nvSpPr>
              <p:cNvPr id="20" name="四角形: 角を丸くする 19">
                <a:extLst>
                  <a:ext uri="{FF2B5EF4-FFF2-40B4-BE49-F238E27FC236}">
                    <a16:creationId xmlns:a16="http://schemas.microsoft.com/office/drawing/2014/main" id="{5645DA03-4D1F-92D9-3A9E-0028FC5E57B8}"/>
                  </a:ext>
                </a:extLst>
              </p:cNvPr>
              <p:cNvSpPr/>
              <p:nvPr/>
            </p:nvSpPr>
            <p:spPr>
              <a:xfrm>
                <a:off x="0" y="609600"/>
                <a:ext cx="6075680" cy="521208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テキスト ボックス 20">
                <a:extLst>
                  <a:ext uri="{FF2B5EF4-FFF2-40B4-BE49-F238E27FC236}">
                    <a16:creationId xmlns:a16="http://schemas.microsoft.com/office/drawing/2014/main" id="{DDD6770E-2A26-DB85-51FF-E80449C90AC1}"/>
                  </a:ext>
                </a:extLst>
              </p:cNvPr>
              <p:cNvSpPr txBox="1"/>
              <p:nvPr/>
            </p:nvSpPr>
            <p:spPr>
              <a:xfrm>
                <a:off x="386080" y="751840"/>
                <a:ext cx="52832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2000" u="sng" dirty="0"/>
                  <a:t>新しい</a:t>
                </a:r>
                <a:r>
                  <a:rPr kumimoji="1" lang="ja-JP" altLang="en-US" sz="2000" u="sng" dirty="0"/>
                  <a:t>テクスチャを読み込む場合</a:t>
                </a:r>
              </a:p>
            </p:txBody>
          </p:sp>
        </p:grpSp>
        <p:sp>
          <p:nvSpPr>
            <p:cNvPr id="163" name="正方形/長方形 162">
              <a:extLst>
                <a:ext uri="{FF2B5EF4-FFF2-40B4-BE49-F238E27FC236}">
                  <a16:creationId xmlns:a16="http://schemas.microsoft.com/office/drawing/2014/main" id="{D79B73FD-E5D9-DA9B-261B-BBC5F90694AF}"/>
                </a:ext>
              </a:extLst>
            </p:cNvPr>
            <p:cNvSpPr/>
            <p:nvPr/>
          </p:nvSpPr>
          <p:spPr>
            <a:xfrm>
              <a:off x="76200" y="3509010"/>
              <a:ext cx="3781425" cy="7905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B8C313AF-80D1-4C96-DD7E-FA179EA03112}"/>
                </a:ext>
              </a:extLst>
            </p:cNvPr>
            <p:cNvGrpSpPr/>
            <p:nvPr/>
          </p:nvGrpSpPr>
          <p:grpSpPr>
            <a:xfrm>
              <a:off x="14735" y="1363549"/>
              <a:ext cx="5996626" cy="3866251"/>
              <a:chOff x="119510" y="388189"/>
              <a:chExt cx="5996626" cy="3866251"/>
            </a:xfrm>
          </p:grpSpPr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4AF79979-E77E-1C4F-9F05-A03360DA4F2C}"/>
                  </a:ext>
                </a:extLst>
              </p:cNvPr>
              <p:cNvSpPr txBox="1"/>
              <p:nvPr/>
            </p:nvSpPr>
            <p:spPr>
              <a:xfrm>
                <a:off x="166056" y="558381"/>
                <a:ext cx="28057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600" dirty="0" err="1"/>
                  <a:t>LoadTexture</a:t>
                </a:r>
                <a:r>
                  <a:rPr lang="en-US" altLang="ja-JP" sz="1600" dirty="0"/>
                  <a:t>(“</a:t>
                </a:r>
                <a:r>
                  <a:rPr lang="en-US" altLang="ja-JP" sz="1600" dirty="0" err="1"/>
                  <a:t>textureX</a:t>
                </a:r>
                <a:r>
                  <a:rPr lang="en-US" altLang="ja-JP" sz="1600" dirty="0"/>
                  <a:t>”)</a:t>
                </a:r>
                <a:endParaRPr kumimoji="1" lang="ja-JP" altLang="en-US" sz="1600" dirty="0"/>
              </a:p>
            </p:txBody>
          </p:sp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00429F13-6A26-628C-B89E-E104EF8E9CE2}"/>
                  </a:ext>
                </a:extLst>
              </p:cNvPr>
              <p:cNvSpPr txBox="1"/>
              <p:nvPr/>
            </p:nvSpPr>
            <p:spPr>
              <a:xfrm>
                <a:off x="119510" y="2278644"/>
                <a:ext cx="4597882" cy="11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SRV* </a:t>
                </a:r>
                <a:r>
                  <a:rPr kumimoji="1" lang="en-US" altLang="ja-JP" sz="1400" dirty="0" err="1"/>
                  <a:t>ptrX</a:t>
                </a:r>
                <a:r>
                  <a:rPr kumimoji="1" lang="en-US" altLang="ja-JP" sz="1400" dirty="0"/>
                  <a:t>;</a:t>
                </a:r>
              </a:p>
              <a:p>
                <a:r>
                  <a:rPr kumimoji="1" lang="en-US" altLang="ja-JP" sz="1400" dirty="0"/>
                  <a:t>D3DX11CreateShaderResourceViewFromFile</a:t>
                </a:r>
              </a:p>
              <a:p>
                <a:r>
                  <a:rPr kumimoji="1" lang="en-US" altLang="ja-JP" sz="1600" dirty="0"/>
                  <a:t>(</a:t>
                </a:r>
                <a:r>
                  <a:rPr lang="en-US" altLang="ja-JP" sz="1100" dirty="0"/>
                  <a:t>device, </a:t>
                </a:r>
                <a:r>
                  <a:rPr kumimoji="1" lang="en-US" altLang="ja-JP" sz="1100" dirty="0"/>
                  <a:t>“</a:t>
                </a:r>
                <a:r>
                  <a:rPr kumimoji="1" lang="en-US" altLang="ja-JP" sz="1100" dirty="0" err="1"/>
                  <a:t>textureX</a:t>
                </a:r>
                <a:r>
                  <a:rPr kumimoji="1" lang="en-US" altLang="ja-JP" sz="1100" dirty="0"/>
                  <a:t>”, </a:t>
                </a:r>
                <a:r>
                  <a:rPr lang="en-US" altLang="ja-JP" sz="1100" dirty="0"/>
                  <a:t>null, null, </a:t>
                </a:r>
                <a:r>
                  <a:rPr kumimoji="1" lang="en-US" altLang="ja-JP" sz="1100" dirty="0"/>
                  <a:t>&amp;</a:t>
                </a:r>
                <a:r>
                  <a:rPr kumimoji="1" lang="en-US" altLang="ja-JP" sz="1100" dirty="0" err="1"/>
                  <a:t>ptrX</a:t>
                </a:r>
                <a:r>
                  <a:rPr kumimoji="1" lang="en-US" altLang="ja-JP" sz="1100" dirty="0"/>
                  <a:t>, </a:t>
                </a:r>
                <a:r>
                  <a:rPr lang="en-US" altLang="ja-JP" sz="1100" dirty="0"/>
                  <a:t>null</a:t>
                </a:r>
                <a:r>
                  <a:rPr kumimoji="1" lang="en-US" altLang="ja-JP" sz="1600" dirty="0"/>
                  <a:t>);</a:t>
                </a:r>
              </a:p>
              <a:p>
                <a:endParaRPr kumimoji="1" lang="en-US" altLang="ja-JP" sz="700" dirty="0"/>
              </a:p>
              <a:p>
                <a:r>
                  <a:rPr lang="ja-JP" altLang="en-US" sz="1600" dirty="0"/>
                  <a:t>で読み込み</a:t>
                </a:r>
                <a:endParaRPr kumimoji="1" lang="ja-JP" altLang="en-US" sz="1600" dirty="0"/>
              </a:p>
            </p:txBody>
          </p:sp>
          <p:cxnSp>
            <p:nvCxnSpPr>
              <p:cNvPr id="43" name="直線矢印コネクタ 42">
                <a:extLst>
                  <a:ext uri="{FF2B5EF4-FFF2-40B4-BE49-F238E27FC236}">
                    <a16:creationId xmlns:a16="http://schemas.microsoft.com/office/drawing/2014/main" id="{B43EC797-F43A-8D02-6805-D27F6D10B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5820" y="774582"/>
                <a:ext cx="1646566" cy="18115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テキスト ボックス 43">
                <a:extLst>
                  <a:ext uri="{FF2B5EF4-FFF2-40B4-BE49-F238E27FC236}">
                    <a16:creationId xmlns:a16="http://schemas.microsoft.com/office/drawing/2014/main" id="{D60724CC-19A5-C2FE-6BC7-C080AFC24EBB}"/>
                  </a:ext>
                </a:extLst>
              </p:cNvPr>
              <p:cNvSpPr txBox="1"/>
              <p:nvPr/>
            </p:nvSpPr>
            <p:spPr>
              <a:xfrm rot="454456">
                <a:off x="2657521" y="579456"/>
                <a:ext cx="2002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400" i="1" dirty="0"/>
                  <a:t>ロード済みチェック</a:t>
                </a:r>
              </a:p>
            </p:txBody>
          </p:sp>
          <p:grpSp>
            <p:nvGrpSpPr>
              <p:cNvPr id="54" name="グループ化 53">
                <a:extLst>
                  <a:ext uri="{FF2B5EF4-FFF2-40B4-BE49-F238E27FC236}">
                    <a16:creationId xmlns:a16="http://schemas.microsoft.com/office/drawing/2014/main" id="{9A5F579B-2C06-8997-AFC0-D17E1583438B}"/>
                  </a:ext>
                </a:extLst>
              </p:cNvPr>
              <p:cNvGrpSpPr/>
              <p:nvPr/>
            </p:nvGrpSpPr>
            <p:grpSpPr>
              <a:xfrm>
                <a:off x="4485742" y="388189"/>
                <a:ext cx="1630394" cy="3866251"/>
                <a:chOff x="7072620" y="448574"/>
                <a:chExt cx="1835036" cy="3866251"/>
              </a:xfrm>
            </p:grpSpPr>
            <p:cxnSp>
              <p:nvCxnSpPr>
                <p:cNvPr id="48" name="直線コネクタ 47">
                  <a:extLst>
                    <a:ext uri="{FF2B5EF4-FFF2-40B4-BE49-F238E27FC236}">
                      <a16:creationId xmlns:a16="http://schemas.microsoft.com/office/drawing/2014/main" id="{B1561A3B-1C86-F116-564C-0E79FF0DD2E4}"/>
                    </a:ext>
                  </a:extLst>
                </p:cNvPr>
                <p:cNvCxnSpPr/>
                <p:nvPr/>
              </p:nvCxnSpPr>
              <p:spPr>
                <a:xfrm>
                  <a:off x="8048449" y="1302589"/>
                  <a:ext cx="0" cy="22860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3" name="グループ化 52">
                  <a:extLst>
                    <a:ext uri="{FF2B5EF4-FFF2-40B4-BE49-F238E27FC236}">
                      <a16:creationId xmlns:a16="http://schemas.microsoft.com/office/drawing/2014/main" id="{80E86631-FDD5-87B2-E052-C07D80E590EE}"/>
                    </a:ext>
                  </a:extLst>
                </p:cNvPr>
                <p:cNvGrpSpPr/>
                <p:nvPr/>
              </p:nvGrpSpPr>
              <p:grpSpPr>
                <a:xfrm>
                  <a:off x="7072620" y="448574"/>
                  <a:ext cx="1835036" cy="3866251"/>
                  <a:chOff x="7072620" y="448574"/>
                  <a:chExt cx="1835036" cy="3866251"/>
                </a:xfrm>
              </p:grpSpPr>
              <p:grpSp>
                <p:nvGrpSpPr>
                  <p:cNvPr id="52" name="グループ化 51">
                    <a:extLst>
                      <a:ext uri="{FF2B5EF4-FFF2-40B4-BE49-F238E27FC236}">
                        <a16:creationId xmlns:a16="http://schemas.microsoft.com/office/drawing/2014/main" id="{BD6F62CA-612A-5FA9-36E8-2299886D21E7}"/>
                      </a:ext>
                    </a:extLst>
                  </p:cNvPr>
                  <p:cNvGrpSpPr/>
                  <p:nvPr/>
                </p:nvGrpSpPr>
                <p:grpSpPr>
                  <a:xfrm>
                    <a:off x="7072620" y="448574"/>
                    <a:ext cx="1835036" cy="3866251"/>
                    <a:chOff x="7072620" y="448574"/>
                    <a:chExt cx="1835036" cy="3866251"/>
                  </a:xfrm>
                </p:grpSpPr>
                <p:sp>
                  <p:nvSpPr>
                    <p:cNvPr id="45" name="正方形/長方形 44">
                      <a:extLst>
                        <a:ext uri="{FF2B5EF4-FFF2-40B4-BE49-F238E27FC236}">
                          <a16:creationId xmlns:a16="http://schemas.microsoft.com/office/drawing/2014/main" id="{0E179943-5BDA-7F59-9C1E-66F7AAA9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2620" y="448574"/>
                      <a:ext cx="1835036" cy="3804249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grpSp>
                  <p:nvGrpSpPr>
                    <p:cNvPr id="18" name="グループ化 17">
                      <a:extLst>
                        <a:ext uri="{FF2B5EF4-FFF2-40B4-BE49-F238E27FC236}">
                          <a16:creationId xmlns:a16="http://schemas.microsoft.com/office/drawing/2014/main" id="{865AF19E-4728-01AE-ABCA-30225EA1701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82324" y="657225"/>
                      <a:ext cx="1815624" cy="3657600"/>
                      <a:chOff x="9635024" y="619125"/>
                      <a:chExt cx="1815624" cy="3657600"/>
                    </a:xfrm>
                  </p:grpSpPr>
                  <p:sp>
                    <p:nvSpPr>
                      <p:cNvPr id="6" name="テキスト ボックス 5">
                        <a:extLst>
                          <a:ext uri="{FF2B5EF4-FFF2-40B4-BE49-F238E27FC236}">
                            <a16:creationId xmlns:a16="http://schemas.microsoft.com/office/drawing/2014/main" id="{7A91FF42-F224-4852-3201-B8A6CCEAD5E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635024" y="619125"/>
                        <a:ext cx="1815624" cy="4924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ja-JP" altLang="en-US" sz="1400" b="1" dirty="0"/>
                          <a:t>ハッシュ連想配列</a:t>
                        </a:r>
                        <a:endParaRPr lang="en-US" altLang="ja-JP" sz="1400" b="1" dirty="0"/>
                      </a:p>
                      <a:p>
                        <a:pPr algn="ctr"/>
                        <a:r>
                          <a:rPr kumimoji="1" lang="en-US" altLang="ja-JP" sz="1200" dirty="0"/>
                          <a:t>&lt;string, </a:t>
                        </a:r>
                        <a:r>
                          <a:rPr kumimoji="1" lang="en-US" altLang="ja-JP" sz="1200" dirty="0" err="1"/>
                          <a:t>srv</a:t>
                        </a:r>
                        <a:r>
                          <a:rPr lang="en-US" altLang="ja-JP" sz="1200" dirty="0"/>
                          <a:t>*&gt;</a:t>
                        </a:r>
                        <a:endParaRPr kumimoji="1" lang="ja-JP" altLang="en-US" sz="1600" dirty="0"/>
                      </a:p>
                    </p:txBody>
                  </p:sp>
                  <p:grpSp>
                    <p:nvGrpSpPr>
                      <p:cNvPr id="16" name="グループ化 15">
                        <a:extLst>
                          <a:ext uri="{FF2B5EF4-FFF2-40B4-BE49-F238E27FC236}">
                            <a16:creationId xmlns:a16="http://schemas.microsoft.com/office/drawing/2014/main" id="{6D35385F-289B-C260-3723-48045DB1122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700155" y="1266825"/>
                        <a:ext cx="1301219" cy="3009900"/>
                        <a:chOff x="10366634" y="1266825"/>
                        <a:chExt cx="634741" cy="3009900"/>
                      </a:xfrm>
                    </p:grpSpPr>
                    <p:grpSp>
                      <p:nvGrpSpPr>
                        <p:cNvPr id="14" name="グループ化 13">
                          <a:extLst>
                            <a:ext uri="{FF2B5EF4-FFF2-40B4-BE49-F238E27FC236}">
                              <a16:creationId xmlns:a16="http://schemas.microsoft.com/office/drawing/2014/main" id="{C3BD15FF-0FE6-E1AF-4232-D52B56BC25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429875" y="1266825"/>
                          <a:ext cx="571500" cy="2288381"/>
                          <a:chOff x="7296150" y="1952625"/>
                          <a:chExt cx="571500" cy="2288381"/>
                        </a:xfrm>
                      </p:grpSpPr>
                      <p:grpSp>
                        <p:nvGrpSpPr>
                          <p:cNvPr id="9" name="グループ化 8">
                            <a:extLst>
                              <a:ext uri="{FF2B5EF4-FFF2-40B4-BE49-F238E27FC236}">
                                <a16:creationId xmlns:a16="http://schemas.microsoft.com/office/drawing/2014/main" id="{947217F0-9340-FB16-A2DF-E180233C47E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96150" y="1952625"/>
                            <a:ext cx="571500" cy="1143000"/>
                            <a:chOff x="7296150" y="1952625"/>
                            <a:chExt cx="571500" cy="1143000"/>
                          </a:xfrm>
                        </p:grpSpPr>
                        <p:sp>
                          <p:nvSpPr>
                            <p:cNvPr id="7" name="正方形/長方形 6">
                              <a:extLst>
                                <a:ext uri="{FF2B5EF4-FFF2-40B4-BE49-F238E27FC236}">
                                  <a16:creationId xmlns:a16="http://schemas.microsoft.com/office/drawing/2014/main" id="{4E543554-1B01-AFB4-BC37-5FB0A93533A0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19526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  <p:sp>
                          <p:nvSpPr>
                            <p:cNvPr id="8" name="正方形/長方形 7">
                              <a:extLst>
                                <a:ext uri="{FF2B5EF4-FFF2-40B4-BE49-F238E27FC236}">
                                  <a16:creationId xmlns:a16="http://schemas.microsoft.com/office/drawing/2014/main" id="{B6C589AA-1E92-092A-F25A-7C157D1E1F0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25241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</p:grpSp>
                      <p:grpSp>
                        <p:nvGrpSpPr>
                          <p:cNvPr id="11" name="グループ化 10">
                            <a:extLst>
                              <a:ext uri="{FF2B5EF4-FFF2-40B4-BE49-F238E27FC236}">
                                <a16:creationId xmlns:a16="http://schemas.microsoft.com/office/drawing/2014/main" id="{C525F172-D806-684F-9CB3-16320172512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296150" y="3098006"/>
                            <a:ext cx="571500" cy="1143000"/>
                            <a:chOff x="7296150" y="1952625"/>
                            <a:chExt cx="571500" cy="1143000"/>
                          </a:xfrm>
                        </p:grpSpPr>
                        <p:sp>
                          <p:nvSpPr>
                            <p:cNvPr id="12" name="正方形/長方形 11">
                              <a:extLst>
                                <a:ext uri="{FF2B5EF4-FFF2-40B4-BE49-F238E27FC236}">
                                  <a16:creationId xmlns:a16="http://schemas.microsoft.com/office/drawing/2014/main" id="{6580E9A9-235A-410B-1A20-881CECF30C9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19526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  <p:sp>
                          <p:nvSpPr>
                            <p:cNvPr id="13" name="正方形/長方形 12">
                              <a:extLst>
                                <a:ext uri="{FF2B5EF4-FFF2-40B4-BE49-F238E27FC236}">
                                  <a16:creationId xmlns:a16="http://schemas.microsoft.com/office/drawing/2014/main" id="{DF6AC836-89BA-E04A-9938-78B3E5E51FA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7296150" y="2524125"/>
                              <a:ext cx="571500" cy="57150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15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kumimoji="1" lang="ja-JP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15" name="テキスト ボックス 14">
                          <a:extLst>
                            <a:ext uri="{FF2B5EF4-FFF2-40B4-BE49-F238E27FC236}">
                              <a16:creationId xmlns:a16="http://schemas.microsoft.com/office/drawing/2014/main" id="{0848D40F-1A11-1D76-D2C4-E7666A8DA03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366634" y="3638550"/>
                          <a:ext cx="461665" cy="63817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vert="eaVert" wrap="square" rtlCol="0">
                          <a:spAutoFit/>
                        </a:bodyPr>
                        <a:lstStyle/>
                        <a:p>
                          <a:r>
                            <a:rPr kumimoji="1" lang="en-US" altLang="ja-JP" dirty="0"/>
                            <a:t>…</a:t>
                          </a:r>
                          <a:endParaRPr kumimoji="1" lang="ja-JP" altLang="en-US" dirty="0"/>
                        </a:p>
                      </p:txBody>
                    </p:sp>
                  </p:grpSp>
                </p:grpSp>
              </p:grpSp>
              <p:sp>
                <p:nvSpPr>
                  <p:cNvPr id="49" name="テキスト ボックス 48">
                    <a:extLst>
                      <a:ext uri="{FF2B5EF4-FFF2-40B4-BE49-F238E27FC236}">
                        <a16:creationId xmlns:a16="http://schemas.microsoft.com/office/drawing/2014/main" id="{3C55E4F4-3355-8BFA-E587-0CDF969F9D19}"/>
                      </a:ext>
                    </a:extLst>
                  </p:cNvPr>
                  <p:cNvSpPr txBox="1"/>
                  <p:nvPr/>
                </p:nvSpPr>
                <p:spPr>
                  <a:xfrm>
                    <a:off x="7249400" y="2009954"/>
                    <a:ext cx="1434946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ja-JP" sz="1100" dirty="0" err="1"/>
                      <a:t>textureY</a:t>
                    </a:r>
                    <a:r>
                      <a:rPr lang="ja-JP" altLang="en-US" sz="1100" dirty="0"/>
                      <a:t>   </a:t>
                    </a:r>
                    <a:r>
                      <a:rPr kumimoji="1" lang="en-US" altLang="ja-JP" sz="1100" dirty="0" err="1"/>
                      <a:t>ptrY</a:t>
                    </a:r>
                    <a:endParaRPr kumimoji="1" lang="ja-JP" altLang="en-US" sz="1100" dirty="0"/>
                  </a:p>
                </p:txBody>
              </p:sp>
            </p:grpSp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374F85F7-8363-D549-BD61-6CF7517E2152}"/>
                  </a:ext>
                </a:extLst>
              </p:cNvPr>
              <p:cNvGrpSpPr/>
              <p:nvPr/>
            </p:nvGrpSpPr>
            <p:grpSpPr>
              <a:xfrm rot="19817455" flipH="1">
                <a:off x="2607710" y="1996443"/>
                <a:ext cx="1845786" cy="483532"/>
                <a:chOff x="4226904" y="1280073"/>
                <a:chExt cx="1845786" cy="483532"/>
              </a:xfrm>
            </p:grpSpPr>
            <p:cxnSp>
              <p:nvCxnSpPr>
                <p:cNvPr id="57" name="直線矢印コネクタ 56">
                  <a:extLst>
                    <a:ext uri="{FF2B5EF4-FFF2-40B4-BE49-F238E27FC236}">
                      <a16:creationId xmlns:a16="http://schemas.microsoft.com/office/drawing/2014/main" id="{67CA036F-F542-AE9E-C81E-5A8A435E30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817455">
                  <a:off x="4226904" y="1343828"/>
                  <a:ext cx="1845786" cy="419777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テキスト ボックス 57">
                  <a:extLst>
                    <a:ext uri="{FF2B5EF4-FFF2-40B4-BE49-F238E27FC236}">
                      <a16:creationId xmlns:a16="http://schemas.microsoft.com/office/drawing/2014/main" id="{1BE7A0AC-79CB-358C-4672-D88D8391D8DB}"/>
                    </a:ext>
                  </a:extLst>
                </p:cNvPr>
                <p:cNvSpPr txBox="1"/>
                <p:nvPr/>
              </p:nvSpPr>
              <p:spPr>
                <a:xfrm rot="20567563">
                  <a:off x="4472474" y="1280073"/>
                  <a:ext cx="128679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400" i="1" dirty="0"/>
                    <a:t>存在しない！</a:t>
                  </a:r>
                </a:p>
              </p:txBody>
            </p:sp>
          </p:grpSp>
          <p:sp>
            <p:nvSpPr>
              <p:cNvPr id="59" name="テキスト ボックス 58">
                <a:extLst>
                  <a:ext uri="{FF2B5EF4-FFF2-40B4-BE49-F238E27FC236}">
                    <a16:creationId xmlns:a16="http://schemas.microsoft.com/office/drawing/2014/main" id="{77616BDD-5576-E033-BEBB-3F1E6C84D62C}"/>
                  </a:ext>
                </a:extLst>
              </p:cNvPr>
              <p:cNvSpPr txBox="1"/>
              <p:nvPr/>
            </p:nvSpPr>
            <p:spPr>
              <a:xfrm>
                <a:off x="161564" y="3708282"/>
                <a:ext cx="23578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1400" dirty="0"/>
                  <a:t>[</a:t>
                </a:r>
                <a:r>
                  <a:rPr kumimoji="1" lang="en-US" altLang="ja-JP" sz="1400" dirty="0" err="1"/>
                  <a:t>textureX</a:t>
                </a:r>
                <a:r>
                  <a:rPr lang="en-US" altLang="ja-JP" sz="1400" dirty="0"/>
                  <a:t>,</a:t>
                </a:r>
                <a:r>
                  <a:rPr lang="ja-JP" altLang="en-US" sz="1400" dirty="0"/>
                  <a:t> </a:t>
                </a:r>
                <a:r>
                  <a:rPr kumimoji="1" lang="en-US" altLang="ja-JP" sz="1400" dirty="0" err="1"/>
                  <a:t>ptrX</a:t>
                </a:r>
                <a:r>
                  <a:rPr kumimoji="1" lang="en-US" altLang="ja-JP" sz="1400" dirty="0"/>
                  <a:t>]</a:t>
                </a:r>
                <a:r>
                  <a:rPr kumimoji="1" lang="ja-JP" altLang="en-US" sz="1400" dirty="0"/>
                  <a:t>を追加</a:t>
                </a:r>
              </a:p>
            </p:txBody>
          </p:sp>
          <p:cxnSp>
            <p:nvCxnSpPr>
              <p:cNvPr id="61" name="直線矢印コネクタ 60">
                <a:extLst>
                  <a:ext uri="{FF2B5EF4-FFF2-40B4-BE49-F238E27FC236}">
                    <a16:creationId xmlns:a16="http://schemas.microsoft.com/office/drawing/2014/main" id="{2B8E11D5-78A0-8BB4-E3E5-DD5BD6D602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50" y="3273894"/>
                <a:ext cx="2193094" cy="56468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91D7A5CC-F29B-D7DC-69D7-B250A316F91D}"/>
              </a:ext>
            </a:extLst>
          </p:cNvPr>
          <p:cNvGrpSpPr/>
          <p:nvPr/>
        </p:nvGrpSpPr>
        <p:grpSpPr>
          <a:xfrm>
            <a:off x="6116320" y="609600"/>
            <a:ext cx="6075680" cy="5212080"/>
            <a:chOff x="6116320" y="609600"/>
            <a:chExt cx="6075680" cy="5212080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CF528A16-DC7C-F884-2EC3-F87304783C28}"/>
                </a:ext>
              </a:extLst>
            </p:cNvPr>
            <p:cNvGrpSpPr/>
            <p:nvPr/>
          </p:nvGrpSpPr>
          <p:grpSpPr>
            <a:xfrm>
              <a:off x="6116320" y="609600"/>
              <a:ext cx="6075680" cy="5212080"/>
              <a:chOff x="0" y="609600"/>
              <a:chExt cx="6075680" cy="521208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28" name="四角形: 角を丸くする 27">
                <a:extLst>
                  <a:ext uri="{FF2B5EF4-FFF2-40B4-BE49-F238E27FC236}">
                    <a16:creationId xmlns:a16="http://schemas.microsoft.com/office/drawing/2014/main" id="{1D1BB60D-1E1A-1027-CD34-8E7EE49388D0}"/>
                  </a:ext>
                </a:extLst>
              </p:cNvPr>
              <p:cNvSpPr/>
              <p:nvPr/>
            </p:nvSpPr>
            <p:spPr>
              <a:xfrm>
                <a:off x="0" y="609600"/>
                <a:ext cx="6075680" cy="521208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テキスト ボックス 28">
                <a:extLst>
                  <a:ext uri="{FF2B5EF4-FFF2-40B4-BE49-F238E27FC236}">
                    <a16:creationId xmlns:a16="http://schemas.microsoft.com/office/drawing/2014/main" id="{32B4659B-55E9-4366-F84C-A5BD2EC8E795}"/>
                  </a:ext>
                </a:extLst>
              </p:cNvPr>
              <p:cNvSpPr txBox="1"/>
              <p:nvPr/>
            </p:nvSpPr>
            <p:spPr>
              <a:xfrm>
                <a:off x="386080" y="751840"/>
                <a:ext cx="5283200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2000" u="sng" dirty="0"/>
                  <a:t>テクスチャを読み込んだことがある場合</a:t>
                </a:r>
              </a:p>
            </p:txBody>
          </p:sp>
        </p:grp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BFFCBDB0-4B61-792E-78E8-9FCD81FEF53F}"/>
                </a:ext>
              </a:extLst>
            </p:cNvPr>
            <p:cNvGrpSpPr/>
            <p:nvPr/>
          </p:nvGrpSpPr>
          <p:grpSpPr>
            <a:xfrm>
              <a:off x="6147121" y="1363549"/>
              <a:ext cx="5950080" cy="3866251"/>
              <a:chOff x="6157281" y="388189"/>
              <a:chExt cx="5950080" cy="3866251"/>
            </a:xfrm>
          </p:grpSpPr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F7F3E393-09D0-E788-B363-D4FA425F7A70}"/>
                  </a:ext>
                </a:extLst>
              </p:cNvPr>
              <p:cNvGrpSpPr/>
              <p:nvPr/>
            </p:nvGrpSpPr>
            <p:grpSpPr>
              <a:xfrm>
                <a:off x="6157281" y="388189"/>
                <a:ext cx="5950080" cy="3866251"/>
                <a:chOff x="166056" y="388189"/>
                <a:chExt cx="5950080" cy="3866251"/>
              </a:xfrm>
            </p:grpSpPr>
            <p:sp>
              <p:nvSpPr>
                <p:cNvPr id="130" name="テキスト ボックス 129">
                  <a:extLst>
                    <a:ext uri="{FF2B5EF4-FFF2-40B4-BE49-F238E27FC236}">
                      <a16:creationId xmlns:a16="http://schemas.microsoft.com/office/drawing/2014/main" id="{D4316C43-1AD2-2D61-CDCA-7AFE1A92D7D7}"/>
                    </a:ext>
                  </a:extLst>
                </p:cNvPr>
                <p:cNvSpPr txBox="1"/>
                <p:nvPr/>
              </p:nvSpPr>
              <p:spPr>
                <a:xfrm>
                  <a:off x="166056" y="558381"/>
                  <a:ext cx="28057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ja-JP" sz="1600" dirty="0" err="1"/>
                    <a:t>LoadTexture</a:t>
                  </a:r>
                  <a:r>
                    <a:rPr lang="en-US" altLang="ja-JP" sz="1600" dirty="0"/>
                    <a:t>(“</a:t>
                  </a:r>
                  <a:r>
                    <a:rPr lang="en-US" altLang="ja-JP" sz="1600" dirty="0" err="1"/>
                    <a:t>textureY</a:t>
                  </a:r>
                  <a:r>
                    <a:rPr lang="en-US" altLang="ja-JP" sz="1600" dirty="0"/>
                    <a:t>”)</a:t>
                  </a:r>
                  <a:endParaRPr kumimoji="1" lang="ja-JP" altLang="en-US" sz="1600" dirty="0"/>
                </a:p>
              </p:txBody>
            </p:sp>
            <p:sp>
              <p:nvSpPr>
                <p:cNvPr id="131" name="テキスト ボックス 130">
                  <a:extLst>
                    <a:ext uri="{FF2B5EF4-FFF2-40B4-BE49-F238E27FC236}">
                      <a16:creationId xmlns:a16="http://schemas.microsoft.com/office/drawing/2014/main" id="{94CC2D05-C852-9114-0E05-399355D5E99B}"/>
                    </a:ext>
                  </a:extLst>
                </p:cNvPr>
                <p:cNvSpPr txBox="1"/>
                <p:nvPr/>
              </p:nvSpPr>
              <p:spPr>
                <a:xfrm>
                  <a:off x="243335" y="2545344"/>
                  <a:ext cx="2995165" cy="63094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ja-JP" sz="1400" dirty="0"/>
                    <a:t>SRV* </a:t>
                  </a:r>
                  <a:r>
                    <a:rPr kumimoji="1" lang="en-US" altLang="ja-JP" sz="1400" dirty="0" err="1"/>
                    <a:t>ptrY</a:t>
                  </a:r>
                  <a:r>
                    <a:rPr kumimoji="1" lang="ja-JP" altLang="en-US" sz="1400" dirty="0"/>
                    <a:t> </a:t>
                  </a:r>
                  <a:r>
                    <a:rPr kumimoji="1" lang="en-US" altLang="ja-JP" sz="1400" dirty="0"/>
                    <a:t>=</a:t>
                  </a:r>
                  <a:r>
                    <a:rPr kumimoji="1" lang="ja-JP" altLang="en-US" sz="1400" dirty="0"/>
                    <a:t> </a:t>
                  </a:r>
                  <a:r>
                    <a:rPr kumimoji="1" lang="en-US" altLang="ja-JP" sz="1400" dirty="0"/>
                    <a:t>map[</a:t>
                  </a:r>
                  <a:r>
                    <a:rPr kumimoji="1" lang="en-US" altLang="ja-JP" sz="1400" dirty="0" err="1"/>
                    <a:t>textureY</a:t>
                  </a:r>
                  <a:r>
                    <a:rPr kumimoji="1" lang="en-US" altLang="ja-JP" sz="1400" dirty="0"/>
                    <a:t>];</a:t>
                  </a:r>
                </a:p>
                <a:p>
                  <a:endParaRPr lang="en-US" altLang="ja-JP" sz="700" dirty="0"/>
                </a:p>
                <a:p>
                  <a:r>
                    <a:rPr lang="ja-JP" altLang="en-US" sz="1400" dirty="0"/>
                    <a:t>で取得</a:t>
                  </a:r>
                  <a:endParaRPr kumimoji="1" lang="en-US" altLang="ja-JP" sz="1400" dirty="0"/>
                </a:p>
              </p:txBody>
            </p:sp>
            <p:cxnSp>
              <p:nvCxnSpPr>
                <p:cNvPr id="132" name="直線矢印コネクタ 131">
                  <a:extLst>
                    <a:ext uri="{FF2B5EF4-FFF2-40B4-BE49-F238E27FC236}">
                      <a16:creationId xmlns:a16="http://schemas.microsoft.com/office/drawing/2014/main" id="{C18C712E-D5CF-E511-B4C2-38640759CE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05820" y="774582"/>
                  <a:ext cx="1646566" cy="181153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テキスト ボックス 132">
                  <a:extLst>
                    <a:ext uri="{FF2B5EF4-FFF2-40B4-BE49-F238E27FC236}">
                      <a16:creationId xmlns:a16="http://schemas.microsoft.com/office/drawing/2014/main" id="{245AC77D-D279-151B-85C7-CD513903B6AE}"/>
                    </a:ext>
                  </a:extLst>
                </p:cNvPr>
                <p:cNvSpPr txBox="1"/>
                <p:nvPr/>
              </p:nvSpPr>
              <p:spPr>
                <a:xfrm rot="454456">
                  <a:off x="2657521" y="579456"/>
                  <a:ext cx="200293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sz="1400" i="1" dirty="0"/>
                    <a:t>ロード済みチェック</a:t>
                  </a:r>
                </a:p>
              </p:txBody>
            </p:sp>
            <p:grpSp>
              <p:nvGrpSpPr>
                <p:cNvPr id="134" name="グループ化 133">
                  <a:extLst>
                    <a:ext uri="{FF2B5EF4-FFF2-40B4-BE49-F238E27FC236}">
                      <a16:creationId xmlns:a16="http://schemas.microsoft.com/office/drawing/2014/main" id="{0BD4F28C-2DB1-1ECA-A62A-777486F2C532}"/>
                    </a:ext>
                  </a:extLst>
                </p:cNvPr>
                <p:cNvGrpSpPr/>
                <p:nvPr/>
              </p:nvGrpSpPr>
              <p:grpSpPr>
                <a:xfrm>
                  <a:off x="4485742" y="388189"/>
                  <a:ext cx="1630394" cy="3866251"/>
                  <a:chOff x="7072620" y="448574"/>
                  <a:chExt cx="1835036" cy="3866251"/>
                </a:xfrm>
              </p:grpSpPr>
              <p:cxnSp>
                <p:nvCxnSpPr>
                  <p:cNvPr id="140" name="直線コネクタ 139">
                    <a:extLst>
                      <a:ext uri="{FF2B5EF4-FFF2-40B4-BE49-F238E27FC236}">
                        <a16:creationId xmlns:a16="http://schemas.microsoft.com/office/drawing/2014/main" id="{B9F36515-6075-D24B-4D90-6BAF010D225C}"/>
                      </a:ext>
                    </a:extLst>
                  </p:cNvPr>
                  <p:cNvCxnSpPr/>
                  <p:nvPr/>
                </p:nvCxnSpPr>
                <p:spPr>
                  <a:xfrm>
                    <a:off x="8048449" y="1302589"/>
                    <a:ext cx="0" cy="228600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41" name="グループ化 140">
                    <a:extLst>
                      <a:ext uri="{FF2B5EF4-FFF2-40B4-BE49-F238E27FC236}">
                        <a16:creationId xmlns:a16="http://schemas.microsoft.com/office/drawing/2014/main" id="{070B4B62-85A4-BFE2-689E-22942F7590AE}"/>
                      </a:ext>
                    </a:extLst>
                  </p:cNvPr>
                  <p:cNvGrpSpPr/>
                  <p:nvPr/>
                </p:nvGrpSpPr>
                <p:grpSpPr>
                  <a:xfrm>
                    <a:off x="7072620" y="448574"/>
                    <a:ext cx="1835036" cy="3866251"/>
                    <a:chOff x="7072620" y="448574"/>
                    <a:chExt cx="1835036" cy="3866251"/>
                  </a:xfrm>
                </p:grpSpPr>
                <p:grpSp>
                  <p:nvGrpSpPr>
                    <p:cNvPr id="142" name="グループ化 141">
                      <a:extLst>
                        <a:ext uri="{FF2B5EF4-FFF2-40B4-BE49-F238E27FC236}">
                          <a16:creationId xmlns:a16="http://schemas.microsoft.com/office/drawing/2014/main" id="{586A814A-475E-ADC5-00AD-5EAEEE91394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72620" y="448574"/>
                      <a:ext cx="1835036" cy="3866251"/>
                      <a:chOff x="7072620" y="448574"/>
                      <a:chExt cx="1835036" cy="3866251"/>
                    </a:xfrm>
                  </p:grpSpPr>
                  <p:sp>
                    <p:nvSpPr>
                      <p:cNvPr id="144" name="正方形/長方形 143">
                        <a:extLst>
                          <a:ext uri="{FF2B5EF4-FFF2-40B4-BE49-F238E27FC236}">
                            <a16:creationId xmlns:a16="http://schemas.microsoft.com/office/drawing/2014/main" id="{5AA9E32C-5CD6-FCF9-78DA-653A1CB176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72620" y="448574"/>
                        <a:ext cx="1835036" cy="3804249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kumimoji="1" lang="ja-JP" altLang="en-US"/>
                      </a:p>
                    </p:txBody>
                  </p:sp>
                  <p:grpSp>
                    <p:nvGrpSpPr>
                      <p:cNvPr id="145" name="グループ化 144">
                        <a:extLst>
                          <a:ext uri="{FF2B5EF4-FFF2-40B4-BE49-F238E27FC236}">
                            <a16:creationId xmlns:a16="http://schemas.microsoft.com/office/drawing/2014/main" id="{6D9582C6-D1A5-A9CF-D4C9-1CEDEF92E69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82324" y="657225"/>
                        <a:ext cx="1815624" cy="3657600"/>
                        <a:chOff x="9635024" y="619125"/>
                        <a:chExt cx="1815624" cy="3657600"/>
                      </a:xfrm>
                    </p:grpSpPr>
                    <p:sp>
                      <p:nvSpPr>
                        <p:cNvPr id="146" name="テキスト ボックス 145">
                          <a:extLst>
                            <a:ext uri="{FF2B5EF4-FFF2-40B4-BE49-F238E27FC236}">
                              <a16:creationId xmlns:a16="http://schemas.microsoft.com/office/drawing/2014/main" id="{84BA534C-5D26-C878-8D73-29E0C472979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635024" y="619125"/>
                          <a:ext cx="1815624" cy="49244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ja-JP" altLang="en-US" sz="1400" b="1" dirty="0"/>
                            <a:t>ハッシュ連想配列</a:t>
                          </a:r>
                          <a:endParaRPr lang="en-US" altLang="ja-JP" sz="1400" b="1" dirty="0"/>
                        </a:p>
                        <a:p>
                          <a:pPr algn="ctr"/>
                          <a:r>
                            <a:rPr kumimoji="1" lang="en-US" altLang="ja-JP" sz="1200" dirty="0"/>
                            <a:t>&lt;string, </a:t>
                          </a:r>
                          <a:r>
                            <a:rPr kumimoji="1" lang="en-US" altLang="ja-JP" sz="1200" dirty="0" err="1"/>
                            <a:t>srv</a:t>
                          </a:r>
                          <a:r>
                            <a:rPr lang="en-US" altLang="ja-JP" sz="1200" dirty="0"/>
                            <a:t>*&gt;</a:t>
                          </a:r>
                          <a:endParaRPr kumimoji="1" lang="ja-JP" altLang="en-US" sz="1600" dirty="0"/>
                        </a:p>
                      </p:txBody>
                    </p:sp>
                    <p:grpSp>
                      <p:nvGrpSpPr>
                        <p:cNvPr id="147" name="グループ化 146">
                          <a:extLst>
                            <a:ext uri="{FF2B5EF4-FFF2-40B4-BE49-F238E27FC236}">
                              <a16:creationId xmlns:a16="http://schemas.microsoft.com/office/drawing/2014/main" id="{E8A303D1-4967-95F9-E09B-B039D7B03FA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700155" y="1266825"/>
                          <a:ext cx="1301219" cy="3009900"/>
                          <a:chOff x="10366634" y="1266825"/>
                          <a:chExt cx="634741" cy="3009900"/>
                        </a:xfrm>
                      </p:grpSpPr>
                      <p:grpSp>
                        <p:nvGrpSpPr>
                          <p:cNvPr id="148" name="グループ化 147">
                            <a:extLst>
                              <a:ext uri="{FF2B5EF4-FFF2-40B4-BE49-F238E27FC236}">
                                <a16:creationId xmlns:a16="http://schemas.microsoft.com/office/drawing/2014/main" id="{11DDD631-3381-EA68-768A-CDD1D0AE83A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0429875" y="1266825"/>
                            <a:ext cx="571500" cy="2288381"/>
                            <a:chOff x="7296150" y="1952625"/>
                            <a:chExt cx="571500" cy="2288381"/>
                          </a:xfrm>
                        </p:grpSpPr>
                        <p:grpSp>
                          <p:nvGrpSpPr>
                            <p:cNvPr id="150" name="グループ化 149">
                              <a:extLst>
                                <a:ext uri="{FF2B5EF4-FFF2-40B4-BE49-F238E27FC236}">
                                  <a16:creationId xmlns:a16="http://schemas.microsoft.com/office/drawing/2014/main" id="{889E9EF5-5F9F-2CE4-CCF2-62810AE31BAA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296150" y="1952625"/>
                              <a:ext cx="571500" cy="1143000"/>
                              <a:chOff x="7296150" y="1952625"/>
                              <a:chExt cx="571500" cy="1143000"/>
                            </a:xfrm>
                          </p:grpSpPr>
                          <p:sp>
                            <p:nvSpPr>
                              <p:cNvPr id="154" name="正方形/長方形 153">
                                <a:extLst>
                                  <a:ext uri="{FF2B5EF4-FFF2-40B4-BE49-F238E27FC236}">
                                    <a16:creationId xmlns:a16="http://schemas.microsoft.com/office/drawing/2014/main" id="{7554C9C2-943D-1C9A-E030-08D517CB8A8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19526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  <p:sp>
                            <p:nvSpPr>
                              <p:cNvPr id="155" name="正方形/長方形 154">
                                <a:extLst>
                                  <a:ext uri="{FF2B5EF4-FFF2-40B4-BE49-F238E27FC236}">
                                    <a16:creationId xmlns:a16="http://schemas.microsoft.com/office/drawing/2014/main" id="{FDFF53E8-49B7-A3AA-257C-D608B58BCCD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25241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</p:grpSp>
                        <p:grpSp>
                          <p:nvGrpSpPr>
                            <p:cNvPr id="151" name="グループ化 150">
                              <a:extLst>
                                <a:ext uri="{FF2B5EF4-FFF2-40B4-BE49-F238E27FC236}">
                                  <a16:creationId xmlns:a16="http://schemas.microsoft.com/office/drawing/2014/main" id="{1637EC61-339F-CE8F-37B9-0958A0A6C9C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7296150" y="3098006"/>
                              <a:ext cx="571500" cy="1143000"/>
                              <a:chOff x="7296150" y="1952625"/>
                              <a:chExt cx="571500" cy="1143000"/>
                            </a:xfrm>
                          </p:grpSpPr>
                          <p:sp>
                            <p:nvSpPr>
                              <p:cNvPr id="152" name="正方形/長方形 151">
                                <a:extLst>
                                  <a:ext uri="{FF2B5EF4-FFF2-40B4-BE49-F238E27FC236}">
                                    <a16:creationId xmlns:a16="http://schemas.microsoft.com/office/drawing/2014/main" id="{2BE84D48-7AF4-0372-0B16-786610CC8589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19526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  <p:sp>
                            <p:nvSpPr>
                              <p:cNvPr id="153" name="正方形/長方形 152">
                                <a:extLst>
                                  <a:ext uri="{FF2B5EF4-FFF2-40B4-BE49-F238E27FC236}">
                                    <a16:creationId xmlns:a16="http://schemas.microsoft.com/office/drawing/2014/main" id="{C5503247-F2CC-A042-FDC2-BCE17AD860F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7296150" y="2524125"/>
                                <a:ext cx="571500" cy="57150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tx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15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endParaRPr kumimoji="1" lang="ja-JP" altLang="en-US"/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149" name="テキスト ボックス 148">
                            <a:extLst>
                              <a:ext uri="{FF2B5EF4-FFF2-40B4-BE49-F238E27FC236}">
                                <a16:creationId xmlns:a16="http://schemas.microsoft.com/office/drawing/2014/main" id="{B6C86C75-86ED-D02F-B06C-B2E458EC901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366634" y="3638550"/>
                            <a:ext cx="461665" cy="63817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vert="eaVert" wrap="square" rtlCol="0">
                            <a:spAutoFit/>
                          </a:bodyPr>
                          <a:lstStyle/>
                          <a:p>
                            <a:r>
                              <a:rPr kumimoji="1" lang="en-US" altLang="ja-JP" dirty="0"/>
                              <a:t>…</a:t>
                            </a:r>
                            <a:endParaRPr kumimoji="1" lang="ja-JP" altLang="en-US" dirty="0"/>
                          </a:p>
                        </p:txBody>
                      </p:sp>
                    </p:grpSp>
                  </p:grpSp>
                </p:grpSp>
                <p:sp>
                  <p:nvSpPr>
                    <p:cNvPr id="143" name="テキスト ボックス 142">
                      <a:extLst>
                        <a:ext uri="{FF2B5EF4-FFF2-40B4-BE49-F238E27FC236}">
                          <a16:creationId xmlns:a16="http://schemas.microsoft.com/office/drawing/2014/main" id="{895F1CE4-8281-4D6E-30E4-41BE5DA985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9400" y="2009954"/>
                      <a:ext cx="143494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1100" dirty="0" err="1"/>
                        <a:t>textureY</a:t>
                      </a:r>
                      <a:r>
                        <a:rPr lang="ja-JP" altLang="en-US" sz="1100" dirty="0"/>
                        <a:t>   </a:t>
                      </a:r>
                      <a:r>
                        <a:rPr kumimoji="1" lang="en-US" altLang="ja-JP" sz="1100" dirty="0" err="1"/>
                        <a:t>ptrY</a:t>
                      </a:r>
                      <a:endParaRPr kumimoji="1" lang="ja-JP" altLang="en-US" sz="1100" dirty="0"/>
                    </a:p>
                  </p:txBody>
                </p:sp>
                <p:sp>
                  <p:nvSpPr>
                    <p:cNvPr id="157" name="テキスト ボックス 156">
                      <a:extLst>
                        <a:ext uri="{FF2B5EF4-FFF2-40B4-BE49-F238E27FC236}">
                          <a16:creationId xmlns:a16="http://schemas.microsoft.com/office/drawing/2014/main" id="{3FD8C7E2-7F71-9C57-7790-0FDDD81F8D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49400" y="2638604"/>
                      <a:ext cx="1434946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ja-JP" sz="1100" dirty="0" err="1"/>
                        <a:t>textureX</a:t>
                      </a:r>
                      <a:r>
                        <a:rPr kumimoji="1" lang="en-US" altLang="ja-JP" sz="1100" dirty="0"/>
                        <a:t>  </a:t>
                      </a:r>
                      <a:r>
                        <a:rPr lang="ja-JP" altLang="en-US" sz="1100" dirty="0"/>
                        <a:t> </a:t>
                      </a:r>
                      <a:r>
                        <a:rPr kumimoji="1" lang="en-US" altLang="ja-JP" sz="1100" dirty="0" err="1"/>
                        <a:t>ptrX</a:t>
                      </a:r>
                      <a:endParaRPr kumimoji="1" lang="ja-JP" altLang="en-US" sz="1100" dirty="0"/>
                    </a:p>
                  </p:txBody>
                </p:sp>
              </p:grpSp>
            </p:grpSp>
            <p:grpSp>
              <p:nvGrpSpPr>
                <p:cNvPr id="135" name="グループ化 134">
                  <a:extLst>
                    <a:ext uri="{FF2B5EF4-FFF2-40B4-BE49-F238E27FC236}">
                      <a16:creationId xmlns:a16="http://schemas.microsoft.com/office/drawing/2014/main" id="{283A4B1D-45BC-2327-A363-547116B1C3B8}"/>
                    </a:ext>
                  </a:extLst>
                </p:cNvPr>
                <p:cNvGrpSpPr/>
                <p:nvPr/>
              </p:nvGrpSpPr>
              <p:grpSpPr>
                <a:xfrm rot="19817455" flipH="1">
                  <a:off x="2309577" y="2035591"/>
                  <a:ext cx="3143250" cy="554589"/>
                  <a:chOff x="3310666" y="1483155"/>
                  <a:chExt cx="3143250" cy="554589"/>
                </a:xfrm>
              </p:grpSpPr>
              <p:cxnSp>
                <p:nvCxnSpPr>
                  <p:cNvPr id="138" name="直線矢印コネクタ 137">
                    <a:extLst>
                      <a:ext uri="{FF2B5EF4-FFF2-40B4-BE49-F238E27FC236}">
                        <a16:creationId xmlns:a16="http://schemas.microsoft.com/office/drawing/2014/main" id="{3E11C03C-F1CB-9A7A-1E28-A0A868F0C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817455">
                    <a:off x="3310666" y="1618644"/>
                    <a:ext cx="3143250" cy="419100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9" name="テキスト ボックス 138">
                    <a:extLst>
                      <a:ext uri="{FF2B5EF4-FFF2-40B4-BE49-F238E27FC236}">
                        <a16:creationId xmlns:a16="http://schemas.microsoft.com/office/drawing/2014/main" id="{CBFCBE8D-80A3-50C9-C9DE-F0794E2B5E67}"/>
                      </a:ext>
                    </a:extLst>
                  </p:cNvPr>
                  <p:cNvSpPr txBox="1"/>
                  <p:nvPr/>
                </p:nvSpPr>
                <p:spPr>
                  <a:xfrm rot="20189911">
                    <a:off x="4270323" y="1483155"/>
                    <a:ext cx="128679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1400" i="1" dirty="0"/>
                      <a:t>存在する！</a:t>
                    </a:r>
                  </a:p>
                </p:txBody>
              </p:sp>
            </p:grpSp>
          </p:grpSp>
          <p:sp>
            <p:nvSpPr>
              <p:cNvPr id="161" name="楕円 160">
                <a:extLst>
                  <a:ext uri="{FF2B5EF4-FFF2-40B4-BE49-F238E27FC236}">
                    <a16:creationId xmlns:a16="http://schemas.microsoft.com/office/drawing/2014/main" id="{EAF642D2-CF70-9557-5771-45B09FC16D1E}"/>
                  </a:ext>
                </a:extLst>
              </p:cNvPr>
              <p:cNvSpPr/>
              <p:nvPr/>
            </p:nvSpPr>
            <p:spPr>
              <a:xfrm>
                <a:off x="11401426" y="1933574"/>
                <a:ext cx="228600" cy="228600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526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728E604-447B-8A55-0FB6-B4C1AFD71331}"/>
              </a:ext>
            </a:extLst>
          </p:cNvPr>
          <p:cNvGrpSpPr/>
          <p:nvPr/>
        </p:nvGrpSpPr>
        <p:grpSpPr>
          <a:xfrm>
            <a:off x="0" y="157019"/>
            <a:ext cx="11507638" cy="6562947"/>
            <a:chOff x="0" y="157019"/>
            <a:chExt cx="11507638" cy="6562947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32A038C5-A9BB-1A9B-F0A3-B4E2BDF3E530}"/>
                </a:ext>
              </a:extLst>
            </p:cNvPr>
            <p:cNvSpPr/>
            <p:nvPr/>
          </p:nvSpPr>
          <p:spPr>
            <a:xfrm>
              <a:off x="2139351" y="2984714"/>
              <a:ext cx="3053750" cy="19323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88160420-5AEA-F9DA-A449-E187FCBE8E43}"/>
                </a:ext>
              </a:extLst>
            </p:cNvPr>
            <p:cNvSpPr/>
            <p:nvPr/>
          </p:nvSpPr>
          <p:spPr>
            <a:xfrm>
              <a:off x="3355675" y="784980"/>
              <a:ext cx="5495026" cy="15268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3200" dirty="0">
                  <a:solidFill>
                    <a:sysClr val="windowText" lastClr="000000"/>
                  </a:solidFill>
                </a:rPr>
                <a:t>　</a:t>
              </a:r>
              <a:r>
                <a:rPr kumimoji="1" lang="en-US" altLang="ja-JP" sz="3200" dirty="0">
                  <a:solidFill>
                    <a:sysClr val="windowText" lastClr="000000"/>
                  </a:solidFill>
                </a:rPr>
                <a:t>Scene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34FCEB8-6111-5090-3926-6D941297400D}"/>
                </a:ext>
              </a:extLst>
            </p:cNvPr>
            <p:cNvSpPr txBox="1"/>
            <p:nvPr/>
          </p:nvSpPr>
          <p:spPr>
            <a:xfrm>
              <a:off x="1664899" y="3726593"/>
              <a:ext cx="9842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r>
                <a:rPr kumimoji="1" lang="ja-JP" altLang="en-US" sz="3200" dirty="0"/>
                <a:t>　　　　　　　　　　　　　　　　　　　</a:t>
              </a:r>
              <a:r>
                <a:rPr kumimoji="1" lang="en-US" altLang="ja-JP" sz="3200" dirty="0"/>
                <a:t>…</a:t>
              </a:r>
              <a:endParaRPr kumimoji="1" lang="ja-JP" altLang="en-US" sz="3200" dirty="0"/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99EF8F31-8B7B-EE71-934A-6765E20F17D2}"/>
                </a:ext>
              </a:extLst>
            </p:cNvPr>
            <p:cNvSpPr/>
            <p:nvPr/>
          </p:nvSpPr>
          <p:spPr>
            <a:xfrm>
              <a:off x="2544793" y="3467794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A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601041F7-E9BF-3F9B-C99F-CC78F920B250}"/>
                </a:ext>
              </a:extLst>
            </p:cNvPr>
            <p:cNvSpPr/>
            <p:nvPr/>
          </p:nvSpPr>
          <p:spPr>
            <a:xfrm>
              <a:off x="5095337" y="3482172"/>
              <a:ext cx="2073214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Loading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17B3EDFF-1814-E2C4-2099-9369E5CB1679}"/>
                </a:ext>
              </a:extLst>
            </p:cNvPr>
            <p:cNvSpPr/>
            <p:nvPr/>
          </p:nvSpPr>
          <p:spPr>
            <a:xfrm>
              <a:off x="8321615" y="3456292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B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4990FC0-C3BB-C94B-BF1C-CF53E20668AC}"/>
                </a:ext>
              </a:extLst>
            </p:cNvPr>
            <p:cNvCxnSpPr/>
            <p:nvPr/>
          </p:nvCxnSpPr>
          <p:spPr>
            <a:xfrm>
              <a:off x="3605842" y="3998319"/>
              <a:ext cx="1466490" cy="1293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160ACAD-443F-AD31-2E6F-6C325BEAB422}"/>
                </a:ext>
              </a:extLst>
            </p:cNvPr>
            <p:cNvSpPr txBox="1"/>
            <p:nvPr/>
          </p:nvSpPr>
          <p:spPr>
            <a:xfrm>
              <a:off x="0" y="940253"/>
              <a:ext cx="2682814" cy="5539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/>
                <a:t>シーン変更メソッド</a:t>
              </a:r>
              <a:endParaRPr kumimoji="1" lang="en-US" altLang="ja-JP" sz="1200" b="1" dirty="0"/>
            </a:p>
            <a:p>
              <a:r>
                <a:rPr kumimoji="1" lang="en-US" altLang="ja-JP" dirty="0"/>
                <a:t>Scene::</a:t>
              </a:r>
              <a:r>
                <a:rPr kumimoji="1" lang="en-US" altLang="ja-JP" dirty="0" err="1"/>
                <a:t>SetScene</a:t>
              </a:r>
              <a:r>
                <a:rPr kumimoji="1" lang="en-US" altLang="ja-JP" dirty="0"/>
                <a:t>&lt;T&gt;()</a:t>
              </a:r>
              <a:endParaRPr kumimoji="1" lang="ja-JP" altLang="en-US" dirty="0"/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B5331F0-2662-5DCB-076D-249AA02C7CF3}"/>
                </a:ext>
              </a:extLst>
            </p:cNvPr>
            <p:cNvSpPr txBox="1"/>
            <p:nvPr/>
          </p:nvSpPr>
          <p:spPr>
            <a:xfrm>
              <a:off x="1943100" y="5004097"/>
              <a:ext cx="3344892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 dirty="0"/>
                <a:t>シーン遷移の実行関数</a:t>
              </a:r>
              <a:endParaRPr kumimoji="1" lang="en-US" altLang="ja-JP" sz="1200" dirty="0"/>
            </a:p>
            <a:p>
              <a:r>
                <a:rPr kumimoji="1" lang="en-US" altLang="ja-JP" dirty="0"/>
                <a:t>Scene::</a:t>
              </a:r>
              <a:r>
                <a:rPr kumimoji="1" lang="en-US" altLang="ja-JP" dirty="0" err="1"/>
                <a:t>SetScene</a:t>
              </a:r>
              <a:r>
                <a:rPr kumimoji="1" lang="en-US" altLang="ja-JP" dirty="0"/>
                <a:t>&lt;Loading&gt;()</a:t>
              </a:r>
              <a:endParaRPr kumimoji="1" lang="ja-JP" altLang="en-US" dirty="0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F3C87AA4-97BA-CE1C-94B5-CD1CA891E9F5}"/>
                </a:ext>
              </a:extLst>
            </p:cNvPr>
            <p:cNvSpPr/>
            <p:nvPr/>
          </p:nvSpPr>
          <p:spPr>
            <a:xfrm>
              <a:off x="3749615" y="1552730"/>
              <a:ext cx="1607389" cy="618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ChangeSceneFunc</a:t>
              </a:r>
              <a:r>
                <a:rPr lang="en-US" altLang="ja-JP" sz="1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f</a:t>
              </a:r>
              <a:r>
                <a:rPr kumimoji="1" lang="en-US" altLang="ja-JP" sz="1000" dirty="0" err="1">
                  <a:solidFill>
                    <a:sysClr val="windowText" lastClr="000000"/>
                  </a:solidFill>
                </a:rPr>
                <a:t>unc</a:t>
              </a:r>
              <a:endParaRPr kumimoji="1" lang="ja-JP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BB0051A-75B7-A220-2DD7-F20207BD4C82}"/>
                </a:ext>
              </a:extLst>
            </p:cNvPr>
            <p:cNvSpPr txBox="1"/>
            <p:nvPr/>
          </p:nvSpPr>
          <p:spPr>
            <a:xfrm>
              <a:off x="0" y="1596662"/>
              <a:ext cx="3301760" cy="784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en-US" altLang="ja-JP" sz="1200" b="1" dirty="0"/>
                <a:t>Loading</a:t>
              </a:r>
              <a:r>
                <a:rPr kumimoji="1" lang="ja-JP" altLang="en-US" sz="1200" b="1" dirty="0"/>
                <a:t>シーンで実行する関数のエイリアス</a:t>
              </a:r>
              <a:endParaRPr kumimoji="1" lang="en-US" altLang="ja-JP" sz="1600" b="1" dirty="0"/>
            </a:p>
            <a:p>
              <a:r>
                <a:rPr kumimoji="1" lang="en-US" altLang="ja-JP" sz="1400" dirty="0"/>
                <a:t>using  </a:t>
              </a:r>
              <a:r>
                <a:rPr kumimoji="1" lang="en-US" altLang="ja-JP" sz="1400" dirty="0" err="1"/>
                <a:t>ChangeSceneFunc</a:t>
              </a:r>
              <a:r>
                <a:rPr kumimoji="1" lang="en-US" altLang="ja-JP" sz="1400" dirty="0"/>
                <a:t> =</a:t>
              </a:r>
            </a:p>
            <a:p>
              <a:endParaRPr lang="en-US" altLang="ja-JP" sz="500" dirty="0"/>
            </a:p>
            <a:p>
              <a:r>
                <a:rPr kumimoji="1" lang="en-US" altLang="ja-JP" sz="1400" dirty="0"/>
                <a:t>std::function&lt;void(void)&gt; </a:t>
              </a:r>
              <a:endParaRPr lang="ja-JP" altLang="en-US" sz="1400" dirty="0"/>
            </a:p>
          </p:txBody>
        </p:sp>
        <p:sp>
          <p:nvSpPr>
            <p:cNvPr id="23" name="矢印: 上カーブ 22">
              <a:extLst>
                <a:ext uri="{FF2B5EF4-FFF2-40B4-BE49-F238E27FC236}">
                  <a16:creationId xmlns:a16="http://schemas.microsoft.com/office/drawing/2014/main" id="{FFE72F7C-57E9-E7E7-0022-6239EE93C161}"/>
                </a:ext>
              </a:extLst>
            </p:cNvPr>
            <p:cNvSpPr/>
            <p:nvPr/>
          </p:nvSpPr>
          <p:spPr>
            <a:xfrm rot="18118685" flipV="1">
              <a:off x="-165222" y="2937471"/>
              <a:ext cx="5005176" cy="981585"/>
            </a:xfrm>
            <a:prstGeom prst="curvedUpArrow">
              <a:avLst>
                <a:gd name="adj1" fmla="val 15057"/>
                <a:gd name="adj2" fmla="val 46220"/>
                <a:gd name="adj3" fmla="val 3476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31A73491-AF43-D7CA-1BE4-531B5AC23061}"/>
                </a:ext>
              </a:extLst>
            </p:cNvPr>
            <p:cNvGrpSpPr/>
            <p:nvPr/>
          </p:nvGrpSpPr>
          <p:grpSpPr>
            <a:xfrm>
              <a:off x="491706" y="5676155"/>
              <a:ext cx="4218317" cy="1043811"/>
              <a:chOff x="836762" y="5236234"/>
              <a:chExt cx="4218317" cy="1371600"/>
            </a:xfrm>
          </p:grpSpPr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95186D3E-7A4A-0BF6-7C30-3BBEA2748259}"/>
                  </a:ext>
                </a:extLst>
              </p:cNvPr>
              <p:cNvSpPr/>
              <p:nvPr/>
            </p:nvSpPr>
            <p:spPr>
              <a:xfrm>
                <a:off x="836762" y="5236234"/>
                <a:ext cx="4218317" cy="13716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76DF076E-2C29-9E45-E955-89E2314DDFF3}"/>
                  </a:ext>
                </a:extLst>
              </p:cNvPr>
              <p:cNvSpPr txBox="1"/>
              <p:nvPr/>
            </p:nvSpPr>
            <p:spPr>
              <a:xfrm>
                <a:off x="1311214" y="5587842"/>
                <a:ext cx="345919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ja-JP" dirty="0"/>
                  <a:t>Scene::</a:t>
                </a:r>
                <a:r>
                  <a:rPr kumimoji="1" lang="en-US" altLang="ja-JP" dirty="0" err="1"/>
                  <a:t>func</a:t>
                </a:r>
                <a:r>
                  <a:rPr kumimoji="1" lang="en-US" altLang="ja-JP" dirty="0"/>
                  <a:t> = </a:t>
                </a:r>
              </a:p>
              <a:p>
                <a:r>
                  <a:rPr kumimoji="1" lang="en-US" altLang="ja-JP" dirty="0"/>
                  <a:t>[] { Scene::</a:t>
                </a:r>
                <a:r>
                  <a:rPr kumimoji="1" lang="en-US" altLang="ja-JP" dirty="0" err="1"/>
                  <a:t>SetScene</a:t>
                </a:r>
                <a:r>
                  <a:rPr kumimoji="1" lang="en-US" altLang="ja-JP" dirty="0"/>
                  <a:t>&lt;B&gt;() }</a:t>
                </a:r>
                <a:endParaRPr kumimoji="1" lang="ja-JP" altLang="en-US" dirty="0"/>
              </a:p>
            </p:txBody>
          </p:sp>
        </p:grp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482FF0AA-A629-ED38-0B08-617B3522D9BC}"/>
                </a:ext>
              </a:extLst>
            </p:cNvPr>
            <p:cNvSpPr txBox="1"/>
            <p:nvPr/>
          </p:nvSpPr>
          <p:spPr>
            <a:xfrm>
              <a:off x="318458" y="196310"/>
              <a:ext cx="25972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ja-JP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r>
                <a:rPr kumimoji="1" lang="ja-JP" altLang="en-US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シーンでの処理</a:t>
              </a:r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88ACE5DE-4ED7-16DE-5498-AC95DB10B71F}"/>
                </a:ext>
              </a:extLst>
            </p:cNvPr>
            <p:cNvSpPr txBox="1"/>
            <p:nvPr/>
          </p:nvSpPr>
          <p:spPr>
            <a:xfrm>
              <a:off x="3408218" y="157019"/>
              <a:ext cx="72043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b="1" dirty="0"/>
                <a:t>コールバックで、動的に処理内容を決める！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956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DBCE625-B087-E4D6-72F2-0FB5E8E776C3}"/>
              </a:ext>
            </a:extLst>
          </p:cNvPr>
          <p:cNvGrpSpPr/>
          <p:nvPr/>
        </p:nvGrpSpPr>
        <p:grpSpPr>
          <a:xfrm>
            <a:off x="0" y="179074"/>
            <a:ext cx="11507638" cy="5379037"/>
            <a:chOff x="0" y="179074"/>
            <a:chExt cx="11507638" cy="5379037"/>
          </a:xfrm>
        </p:grpSpPr>
        <p:sp>
          <p:nvSpPr>
            <p:cNvPr id="24" name="楕円 23">
              <a:extLst>
                <a:ext uri="{FF2B5EF4-FFF2-40B4-BE49-F238E27FC236}">
                  <a16:creationId xmlns:a16="http://schemas.microsoft.com/office/drawing/2014/main" id="{32A038C5-A9BB-1A9B-F0A3-B4E2BDF3E530}"/>
                </a:ext>
              </a:extLst>
            </p:cNvPr>
            <p:cNvSpPr/>
            <p:nvPr/>
          </p:nvSpPr>
          <p:spPr>
            <a:xfrm>
              <a:off x="4856672" y="2984730"/>
              <a:ext cx="3398797" cy="193231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四角形: 角を丸くする 3">
              <a:extLst>
                <a:ext uri="{FF2B5EF4-FFF2-40B4-BE49-F238E27FC236}">
                  <a16:creationId xmlns:a16="http://schemas.microsoft.com/office/drawing/2014/main" id="{88160420-5AEA-F9DA-A449-E187FCBE8E43}"/>
                </a:ext>
              </a:extLst>
            </p:cNvPr>
            <p:cNvSpPr/>
            <p:nvPr/>
          </p:nvSpPr>
          <p:spPr>
            <a:xfrm>
              <a:off x="3355675" y="784996"/>
              <a:ext cx="5495026" cy="15268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3200" dirty="0">
                  <a:solidFill>
                    <a:sysClr val="windowText" lastClr="000000"/>
                  </a:solidFill>
                </a:rPr>
                <a:t>　</a:t>
              </a:r>
              <a:r>
                <a:rPr kumimoji="1" lang="en-US" altLang="ja-JP" sz="3200" dirty="0">
                  <a:solidFill>
                    <a:sysClr val="windowText" lastClr="000000"/>
                  </a:solidFill>
                </a:rPr>
                <a:t>Scene</a:t>
              </a:r>
              <a:r>
                <a:rPr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234FCEB8-6111-5090-3926-6D941297400D}"/>
                </a:ext>
              </a:extLst>
            </p:cNvPr>
            <p:cNvSpPr txBox="1"/>
            <p:nvPr/>
          </p:nvSpPr>
          <p:spPr>
            <a:xfrm>
              <a:off x="1664899" y="3725367"/>
              <a:ext cx="98427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3200" dirty="0"/>
                <a:t>…</a:t>
              </a:r>
              <a:r>
                <a:rPr kumimoji="1" lang="ja-JP" altLang="en-US" sz="3200" dirty="0"/>
                <a:t>　　　　　　　　　　　　　　　　　　　</a:t>
              </a:r>
              <a:r>
                <a:rPr kumimoji="1" lang="en-US" altLang="ja-JP" sz="3200" dirty="0"/>
                <a:t>…</a:t>
              </a:r>
              <a:endParaRPr kumimoji="1" lang="ja-JP" altLang="en-US" sz="3200" dirty="0"/>
            </a:p>
          </p:txBody>
        </p: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99EF8F31-8B7B-EE71-934A-6765E20F17D2}"/>
                </a:ext>
              </a:extLst>
            </p:cNvPr>
            <p:cNvSpPr/>
            <p:nvPr/>
          </p:nvSpPr>
          <p:spPr>
            <a:xfrm>
              <a:off x="2544793" y="3467810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A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601041F7-E9BF-3F9B-C99F-CC78F920B250}"/>
                </a:ext>
              </a:extLst>
            </p:cNvPr>
            <p:cNvSpPr/>
            <p:nvPr/>
          </p:nvSpPr>
          <p:spPr>
            <a:xfrm>
              <a:off x="5095337" y="3482188"/>
              <a:ext cx="2073214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>
                  <a:solidFill>
                    <a:sysClr val="windowText" lastClr="000000"/>
                  </a:solidFill>
                </a:rPr>
                <a:t>Loading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1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17B3EDFF-1814-E2C4-2099-9369E5CB1679}"/>
                </a:ext>
              </a:extLst>
            </p:cNvPr>
            <p:cNvSpPr/>
            <p:nvPr/>
          </p:nvSpPr>
          <p:spPr>
            <a:xfrm>
              <a:off x="8321615" y="3456308"/>
              <a:ext cx="1061049" cy="1061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dirty="0">
                  <a:solidFill>
                    <a:sysClr val="windowText" lastClr="000000"/>
                  </a:solidFill>
                </a:rPr>
                <a:t>B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シーン</a:t>
              </a:r>
              <a:endParaRPr kumimoji="1" lang="en-US" altLang="ja-JP" sz="1100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(</a:t>
              </a:r>
              <a:r>
                <a:rPr kumimoji="1" lang="ja-JP" altLang="en-US" sz="1100" dirty="0">
                  <a:solidFill>
                    <a:sysClr val="windowText" lastClr="000000"/>
                  </a:solidFill>
                </a:rPr>
                <a:t>クラス</a:t>
              </a:r>
              <a:r>
                <a:rPr kumimoji="1" lang="en-US" altLang="ja-JP" sz="1100" dirty="0">
                  <a:solidFill>
                    <a:sysClr val="windowText" lastClr="000000"/>
                  </a:solidFill>
                </a:rPr>
                <a:t>)</a:t>
              </a:r>
              <a:endParaRPr kumimoji="1" lang="ja-JP" altLang="en-US" sz="11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4990FC0-C3BB-C94B-BF1C-CF53E20668AC}"/>
                </a:ext>
              </a:extLst>
            </p:cNvPr>
            <p:cNvCxnSpPr>
              <a:cxnSpLocks/>
            </p:cNvCxnSpPr>
            <p:nvPr/>
          </p:nvCxnSpPr>
          <p:spPr>
            <a:xfrm>
              <a:off x="7203046" y="3998335"/>
              <a:ext cx="105243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9160ACAD-443F-AD31-2E6F-6C325BEAB422}"/>
                </a:ext>
              </a:extLst>
            </p:cNvPr>
            <p:cNvSpPr txBox="1"/>
            <p:nvPr/>
          </p:nvSpPr>
          <p:spPr>
            <a:xfrm>
              <a:off x="0" y="940269"/>
              <a:ext cx="2682814" cy="55399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sz="1200" b="1" dirty="0"/>
                <a:t>シーン変更メソッド</a:t>
              </a:r>
              <a:endParaRPr kumimoji="1" lang="en-US" altLang="ja-JP" sz="1200" b="1" dirty="0"/>
            </a:p>
            <a:p>
              <a:r>
                <a:rPr kumimoji="1" lang="en-US" altLang="ja-JP" dirty="0"/>
                <a:t>Scene::</a:t>
              </a:r>
              <a:r>
                <a:rPr kumimoji="1" lang="en-US" altLang="ja-JP" dirty="0" err="1"/>
                <a:t>SetScene</a:t>
              </a:r>
              <a:r>
                <a:rPr kumimoji="1" lang="en-US" altLang="ja-JP" dirty="0"/>
                <a:t>&lt;T&gt;()</a:t>
              </a:r>
              <a:endParaRPr kumimoji="1" lang="ja-JP" altLang="en-US" dirty="0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BB0051A-75B7-A220-2DD7-F20207BD4C82}"/>
                </a:ext>
              </a:extLst>
            </p:cNvPr>
            <p:cNvSpPr txBox="1"/>
            <p:nvPr/>
          </p:nvSpPr>
          <p:spPr>
            <a:xfrm>
              <a:off x="0" y="1596678"/>
              <a:ext cx="3301760" cy="7848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kumimoji="1" lang="en-US" altLang="ja-JP" sz="1200" b="1" dirty="0"/>
                <a:t>Loading</a:t>
              </a:r>
              <a:r>
                <a:rPr kumimoji="1" lang="ja-JP" altLang="en-US" sz="1200" b="1" dirty="0"/>
                <a:t>シーンで実行する関数のエイリアス</a:t>
              </a:r>
              <a:endParaRPr kumimoji="1" lang="en-US" altLang="ja-JP" sz="1600" b="1" dirty="0"/>
            </a:p>
            <a:p>
              <a:r>
                <a:rPr kumimoji="1" lang="en-US" altLang="ja-JP" sz="1400" dirty="0"/>
                <a:t>using  </a:t>
              </a:r>
              <a:r>
                <a:rPr kumimoji="1" lang="en-US" altLang="ja-JP" sz="1400" dirty="0" err="1"/>
                <a:t>ChangeSceneFunc</a:t>
              </a:r>
              <a:r>
                <a:rPr kumimoji="1" lang="en-US" altLang="ja-JP" sz="1400" dirty="0"/>
                <a:t> =</a:t>
              </a:r>
            </a:p>
            <a:p>
              <a:endParaRPr lang="en-US" altLang="ja-JP" sz="500" dirty="0"/>
            </a:p>
            <a:p>
              <a:r>
                <a:rPr kumimoji="1" lang="en-US" altLang="ja-JP" sz="1400" dirty="0"/>
                <a:t>std::function&lt;void(void)&gt; </a:t>
              </a:r>
              <a:endParaRPr lang="ja-JP" altLang="en-US" sz="1400" dirty="0"/>
            </a:p>
          </p:txBody>
        </p:sp>
        <p:sp>
          <p:nvSpPr>
            <p:cNvPr id="23" name="矢印: 上カーブ 22">
              <a:extLst>
                <a:ext uri="{FF2B5EF4-FFF2-40B4-BE49-F238E27FC236}">
                  <a16:creationId xmlns:a16="http://schemas.microsoft.com/office/drawing/2014/main" id="{FFE72F7C-57E9-E7E7-0022-6239EE93C161}"/>
                </a:ext>
              </a:extLst>
            </p:cNvPr>
            <p:cNvSpPr/>
            <p:nvPr/>
          </p:nvSpPr>
          <p:spPr>
            <a:xfrm rot="2649181" flipV="1">
              <a:off x="4851563" y="2282456"/>
              <a:ext cx="2613051" cy="599897"/>
            </a:xfrm>
            <a:prstGeom prst="curvedUpArrow">
              <a:avLst>
                <a:gd name="adj1" fmla="val 15057"/>
                <a:gd name="adj2" fmla="val 46220"/>
                <a:gd name="adj3" fmla="val 34764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9C073BF2-75DF-00BF-5984-7DFEFD7D9972}"/>
                </a:ext>
              </a:extLst>
            </p:cNvPr>
            <p:cNvSpPr/>
            <p:nvPr/>
          </p:nvSpPr>
          <p:spPr>
            <a:xfrm>
              <a:off x="3749615" y="1552746"/>
              <a:ext cx="1607389" cy="61822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ChangeSceneFunc</a:t>
              </a:r>
              <a:r>
                <a:rPr lang="en-US" altLang="ja-JP" sz="1000" dirty="0">
                  <a:solidFill>
                    <a:sysClr val="windowText" lastClr="000000"/>
                  </a:solidFill>
                </a:rPr>
                <a:t> </a:t>
              </a:r>
              <a:r>
                <a:rPr lang="en-US" altLang="ja-JP" sz="1000" dirty="0" err="1">
                  <a:solidFill>
                    <a:sysClr val="windowText" lastClr="000000"/>
                  </a:solidFill>
                </a:rPr>
                <a:t>f</a:t>
              </a:r>
              <a:r>
                <a:rPr kumimoji="1" lang="en-US" altLang="ja-JP" sz="1000" dirty="0" err="1">
                  <a:solidFill>
                    <a:sysClr val="windowText" lastClr="000000"/>
                  </a:solidFill>
                </a:rPr>
                <a:t>unc</a:t>
              </a:r>
              <a:endParaRPr kumimoji="1" lang="ja-JP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6CB7081B-1AA5-D0A4-E1B3-86D919CC44E4}"/>
                </a:ext>
              </a:extLst>
            </p:cNvPr>
            <p:cNvSpPr txBox="1"/>
            <p:nvPr/>
          </p:nvSpPr>
          <p:spPr>
            <a:xfrm>
              <a:off x="5428174" y="5004113"/>
              <a:ext cx="2749668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200" dirty="0"/>
                <a:t>シーン遷移の実行関数</a:t>
              </a:r>
              <a:endParaRPr kumimoji="1" lang="en-US" altLang="ja-JP" sz="1200" dirty="0"/>
            </a:p>
            <a:p>
              <a:r>
                <a:rPr kumimoji="1" lang="en-US" altLang="ja-JP" dirty="0"/>
                <a:t>Scene::</a:t>
              </a:r>
              <a:r>
                <a:rPr lang="en-US" altLang="ja-JP" dirty="0" err="1"/>
                <a:t>func</a:t>
              </a:r>
              <a:r>
                <a:rPr lang="en-US" altLang="ja-JP" dirty="0"/>
                <a:t>()</a:t>
              </a:r>
              <a:endParaRPr kumimoji="1" lang="ja-JP" altLang="en-US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FDC86B6-3AEA-FD79-EA8B-A63D2F421C05}"/>
                </a:ext>
              </a:extLst>
            </p:cNvPr>
            <p:cNvSpPr txBox="1"/>
            <p:nvPr/>
          </p:nvSpPr>
          <p:spPr>
            <a:xfrm>
              <a:off x="145930" y="179074"/>
              <a:ext cx="363243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ja-JP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Loading</a:t>
              </a:r>
              <a:r>
                <a:rPr kumimoji="1" lang="ja-JP" altLang="en-US" sz="2400" b="1" i="1" dirty="0"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シーンでの処理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2150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0FE69706-9D5A-2A99-01E5-48940E866016}"/>
              </a:ext>
            </a:extLst>
          </p:cNvPr>
          <p:cNvGrpSpPr/>
          <p:nvPr/>
        </p:nvGrpSpPr>
        <p:grpSpPr>
          <a:xfrm>
            <a:off x="-159455" y="2466975"/>
            <a:ext cx="6804535" cy="6642348"/>
            <a:chOff x="-292805" y="2466975"/>
            <a:chExt cx="6804535" cy="6642348"/>
          </a:xfrm>
        </p:grpSpPr>
        <p:pic>
          <p:nvPicPr>
            <p:cNvPr id="186" name="図 185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046FDF89-3B8E-61A2-72C7-FF933A0FA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05" y="2466975"/>
              <a:ext cx="6712655" cy="3848100"/>
            </a:xfrm>
            <a:prstGeom prst="rect">
              <a:avLst/>
            </a:prstGeom>
            <a:noFill/>
          </p:spPr>
        </p:pic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E76DF4EF-AE38-B4BE-805D-45DC33234E5D}"/>
                </a:ext>
              </a:extLst>
            </p:cNvPr>
            <p:cNvGrpSpPr/>
            <p:nvPr/>
          </p:nvGrpSpPr>
          <p:grpSpPr>
            <a:xfrm rot="564603">
              <a:off x="7221" y="3605214"/>
              <a:ext cx="6504509" cy="5504109"/>
              <a:chOff x="397746" y="1938339"/>
              <a:chExt cx="6504509" cy="5504109"/>
            </a:xfrm>
          </p:grpSpPr>
          <p:sp>
            <p:nvSpPr>
              <p:cNvPr id="189" name="斜め縞 188">
                <a:extLst>
                  <a:ext uri="{FF2B5EF4-FFF2-40B4-BE49-F238E27FC236}">
                    <a16:creationId xmlns:a16="http://schemas.microsoft.com/office/drawing/2014/main" id="{79DDDCDC-D19C-B419-D74C-126BB1DE12CD}"/>
                  </a:ext>
                </a:extLst>
              </p:cNvPr>
              <p:cNvSpPr/>
              <p:nvPr/>
            </p:nvSpPr>
            <p:spPr>
              <a:xfrm rot="2319770" flipH="1" flipV="1">
                <a:off x="2187095" y="1938339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斜め縞 187">
                <a:extLst>
                  <a:ext uri="{FF2B5EF4-FFF2-40B4-BE49-F238E27FC236}">
                    <a16:creationId xmlns:a16="http://schemas.microsoft.com/office/drawing/2014/main" id="{54F20B49-4594-3DA2-EB7F-F549684667E5}"/>
                  </a:ext>
                </a:extLst>
              </p:cNvPr>
              <p:cNvSpPr/>
              <p:nvPr/>
            </p:nvSpPr>
            <p:spPr>
              <a:xfrm rot="2319770">
                <a:off x="910746" y="2728913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11340449-742E-7349-FEED-4048E4C68C61}"/>
                  </a:ext>
                </a:extLst>
              </p:cNvPr>
              <p:cNvSpPr txBox="1"/>
              <p:nvPr/>
            </p:nvSpPr>
            <p:spPr>
              <a:xfrm rot="21048438">
                <a:off x="397746" y="4514386"/>
                <a:ext cx="6504509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ja-JP" altLang="en-US" b="1" i="1" dirty="0">
                    <a:solidFill>
                      <a:schemeClr val="bg1"/>
                    </a:solidFill>
                  </a:rPr>
                  <a:t>様々な魔法で戦う</a:t>
                </a:r>
                <a:r>
                  <a:rPr lang="en-US" altLang="ja-JP" b="1" i="1" dirty="0">
                    <a:solidFill>
                      <a:schemeClr val="bg1"/>
                    </a:solidFill>
                  </a:rPr>
                  <a:t>3D</a:t>
                </a:r>
                <a:r>
                  <a:rPr lang="ja-JP" altLang="en-US" b="1" i="1" dirty="0">
                    <a:solidFill>
                      <a:schemeClr val="bg1"/>
                    </a:solidFill>
                  </a:rPr>
                  <a:t>アクションゲーム！！！</a:t>
                </a:r>
                <a:endParaRPr kumimoji="1" lang="ja-JP" altLang="en-US" b="1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08C94D5-7BB0-5058-65D4-24A3A10BF486}"/>
              </a:ext>
            </a:extLst>
          </p:cNvPr>
          <p:cNvSpPr txBox="1"/>
          <p:nvPr/>
        </p:nvSpPr>
        <p:spPr>
          <a:xfrm>
            <a:off x="257175" y="171450"/>
            <a:ext cx="4152899" cy="1500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/>
              <a:t>出展番号：</a:t>
            </a:r>
            <a:r>
              <a:rPr kumimoji="1" lang="en-US" altLang="ja-JP" sz="3200" u="sng" dirty="0"/>
              <a:t>AT43-117</a:t>
            </a:r>
          </a:p>
          <a:p>
            <a:pPr>
              <a:lnSpc>
                <a:spcPct val="150000"/>
              </a:lnSpc>
            </a:pPr>
            <a:r>
              <a:rPr lang="ja-JP" altLang="en-US" sz="3200" dirty="0"/>
              <a:t>出展場所：</a:t>
            </a:r>
            <a:r>
              <a:rPr lang="en-US" altLang="ja-JP" sz="3200" u="sng" dirty="0"/>
              <a:t>312</a:t>
            </a:r>
            <a:r>
              <a:rPr lang="ja-JP" altLang="en-US" sz="3200" u="sng" dirty="0"/>
              <a:t>教室</a:t>
            </a:r>
            <a:endParaRPr kumimoji="1" lang="ja-JP" altLang="en-US" sz="3200" u="sng" dirty="0"/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DEC1F85F-BA4F-32A7-AAA3-54DECA9E79C4}"/>
              </a:ext>
            </a:extLst>
          </p:cNvPr>
          <p:cNvGrpSpPr/>
          <p:nvPr/>
        </p:nvGrpSpPr>
        <p:grpSpPr>
          <a:xfrm>
            <a:off x="12752070" y="-2287905"/>
            <a:ext cx="6789420" cy="5974080"/>
            <a:chOff x="4427220" y="731520"/>
            <a:chExt cx="6789420" cy="5974080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DA58D59A-52FC-A54A-9958-271854D5398E}"/>
                </a:ext>
              </a:extLst>
            </p:cNvPr>
            <p:cNvSpPr/>
            <p:nvPr/>
          </p:nvSpPr>
          <p:spPr>
            <a:xfrm>
              <a:off x="4427220" y="731520"/>
              <a:ext cx="6789420" cy="5974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D3A3CDFC-96E9-6257-902B-6FBE1A01C2DE}"/>
                </a:ext>
              </a:extLst>
            </p:cNvPr>
            <p:cNvGrpSpPr/>
            <p:nvPr/>
          </p:nvGrpSpPr>
          <p:grpSpPr>
            <a:xfrm>
              <a:off x="5155165" y="853440"/>
              <a:ext cx="5963685" cy="5661660"/>
              <a:chOff x="5155165" y="853440"/>
              <a:chExt cx="5963685" cy="5661660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1ECCF578-7849-6E82-349F-C1545ED2DB62}"/>
                  </a:ext>
                </a:extLst>
              </p:cNvPr>
              <p:cNvGrpSpPr/>
              <p:nvPr/>
            </p:nvGrpSpPr>
            <p:grpSpPr>
              <a:xfrm>
                <a:off x="5155165" y="853440"/>
                <a:ext cx="5963685" cy="5090159"/>
                <a:chOff x="5155165" y="853440"/>
                <a:chExt cx="5963685" cy="5090159"/>
              </a:xfrm>
            </p:grpSpPr>
            <p:grpSp>
              <p:nvGrpSpPr>
                <p:cNvPr id="167" name="グループ化 166">
                  <a:extLst>
                    <a:ext uri="{FF2B5EF4-FFF2-40B4-BE49-F238E27FC236}">
                      <a16:creationId xmlns:a16="http://schemas.microsoft.com/office/drawing/2014/main" id="{50B3EF55-4207-7E06-6CE4-172772F4C902}"/>
                    </a:ext>
                  </a:extLst>
                </p:cNvPr>
                <p:cNvGrpSpPr/>
                <p:nvPr/>
              </p:nvGrpSpPr>
              <p:grpSpPr>
                <a:xfrm>
                  <a:off x="5155165" y="1440610"/>
                  <a:ext cx="5517599" cy="4502989"/>
                  <a:chOff x="5155165" y="1440610"/>
                  <a:chExt cx="5517599" cy="4502989"/>
                </a:xfrm>
              </p:grpSpPr>
              <p:pic>
                <p:nvPicPr>
                  <p:cNvPr id="124" name="図 123" descr="テーブル&#10;&#10;自動的に生成された説明">
                    <a:extLst>
                      <a:ext uri="{FF2B5EF4-FFF2-40B4-BE49-F238E27FC236}">
                        <a16:creationId xmlns:a16="http://schemas.microsoft.com/office/drawing/2014/main" id="{8B9E4B69-1CDA-CEB1-FAA4-5E6C9C2A44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55165" y="1440610"/>
                    <a:ext cx="5517599" cy="4502989"/>
                  </a:xfrm>
                  <a:prstGeom prst="rect">
                    <a:avLst/>
                  </a:prstGeom>
                </p:spPr>
              </p:pic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DEA6E564-5834-FE8D-B10D-248D9A55C60D}"/>
                      </a:ext>
                    </a:extLst>
                  </p:cNvPr>
                  <p:cNvSpPr/>
                  <p:nvPr/>
                </p:nvSpPr>
                <p:spPr>
                  <a:xfrm>
                    <a:off x="5930436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5" name="正方形/長方形 124">
                    <a:extLst>
                      <a:ext uri="{FF2B5EF4-FFF2-40B4-BE49-F238E27FC236}">
                        <a16:creationId xmlns:a16="http://schemas.microsoft.com/office/drawing/2014/main" id="{65557C3F-ABAB-22A6-A3DD-012A49D652CB}"/>
                      </a:ext>
                    </a:extLst>
                  </p:cNvPr>
                  <p:cNvSpPr/>
                  <p:nvPr/>
                </p:nvSpPr>
                <p:spPr>
                  <a:xfrm>
                    <a:off x="5930436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6" name="正方形/長方形 125">
                    <a:extLst>
                      <a:ext uri="{FF2B5EF4-FFF2-40B4-BE49-F238E27FC236}">
                        <a16:creationId xmlns:a16="http://schemas.microsoft.com/office/drawing/2014/main" id="{6D037F4E-3868-0041-81C9-5BADD40DAE2D}"/>
                      </a:ext>
                    </a:extLst>
                  </p:cNvPr>
                  <p:cNvSpPr/>
                  <p:nvPr/>
                </p:nvSpPr>
                <p:spPr>
                  <a:xfrm>
                    <a:off x="5930436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7" name="正方形/長方形 126">
                    <a:extLst>
                      <a:ext uri="{FF2B5EF4-FFF2-40B4-BE49-F238E27FC236}">
                        <a16:creationId xmlns:a16="http://schemas.microsoft.com/office/drawing/2014/main" id="{19BEAB72-C01E-C667-3179-15DB512BE079}"/>
                      </a:ext>
                    </a:extLst>
                  </p:cNvPr>
                  <p:cNvSpPr/>
                  <p:nvPr/>
                </p:nvSpPr>
                <p:spPr>
                  <a:xfrm>
                    <a:off x="5930436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8" name="正方形/長方形 127">
                    <a:extLst>
                      <a:ext uri="{FF2B5EF4-FFF2-40B4-BE49-F238E27FC236}">
                        <a16:creationId xmlns:a16="http://schemas.microsoft.com/office/drawing/2014/main" id="{67474ED9-7F42-0B4D-4862-F3ECB5635E42}"/>
                      </a:ext>
                    </a:extLst>
                  </p:cNvPr>
                  <p:cNvSpPr/>
                  <p:nvPr/>
                </p:nvSpPr>
                <p:spPr>
                  <a:xfrm>
                    <a:off x="5930436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9" name="正方形/長方形 128">
                    <a:extLst>
                      <a:ext uri="{FF2B5EF4-FFF2-40B4-BE49-F238E27FC236}">
                        <a16:creationId xmlns:a16="http://schemas.microsoft.com/office/drawing/2014/main" id="{A902DFD4-38AC-1FEA-A9D5-312876854454}"/>
                      </a:ext>
                    </a:extLst>
                  </p:cNvPr>
                  <p:cNvSpPr/>
                  <p:nvPr/>
                </p:nvSpPr>
                <p:spPr>
                  <a:xfrm>
                    <a:off x="5930436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2" name="正方形/長方形 131">
                    <a:extLst>
                      <a:ext uri="{FF2B5EF4-FFF2-40B4-BE49-F238E27FC236}">
                        <a16:creationId xmlns:a16="http://schemas.microsoft.com/office/drawing/2014/main" id="{7AD58FEE-3727-9241-7D9C-880C568D8543}"/>
                      </a:ext>
                    </a:extLst>
                  </p:cNvPr>
                  <p:cNvSpPr/>
                  <p:nvPr/>
                </p:nvSpPr>
                <p:spPr>
                  <a:xfrm>
                    <a:off x="65828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3" name="正方形/長方形 132">
                    <a:extLst>
                      <a:ext uri="{FF2B5EF4-FFF2-40B4-BE49-F238E27FC236}">
                        <a16:creationId xmlns:a16="http://schemas.microsoft.com/office/drawing/2014/main" id="{0B69FB0F-1247-7BCC-CC02-095A796345B3}"/>
                      </a:ext>
                    </a:extLst>
                  </p:cNvPr>
                  <p:cNvSpPr/>
                  <p:nvPr/>
                </p:nvSpPr>
                <p:spPr>
                  <a:xfrm>
                    <a:off x="65828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4" name="正方形/長方形 133">
                    <a:extLst>
                      <a:ext uri="{FF2B5EF4-FFF2-40B4-BE49-F238E27FC236}">
                        <a16:creationId xmlns:a16="http://schemas.microsoft.com/office/drawing/2014/main" id="{C33D6192-1FB3-D4DA-1166-D939A309168F}"/>
                      </a:ext>
                    </a:extLst>
                  </p:cNvPr>
                  <p:cNvSpPr/>
                  <p:nvPr/>
                </p:nvSpPr>
                <p:spPr>
                  <a:xfrm>
                    <a:off x="65828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1455A01E-7CC1-DA26-9DC2-DB542F3CBC3E}"/>
                      </a:ext>
                    </a:extLst>
                  </p:cNvPr>
                  <p:cNvSpPr/>
                  <p:nvPr/>
                </p:nvSpPr>
                <p:spPr>
                  <a:xfrm>
                    <a:off x="65828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6" name="正方形/長方形 135">
                    <a:extLst>
                      <a:ext uri="{FF2B5EF4-FFF2-40B4-BE49-F238E27FC236}">
                        <a16:creationId xmlns:a16="http://schemas.microsoft.com/office/drawing/2014/main" id="{FBA00AB7-3A95-385C-7FFD-F28930B395EA}"/>
                      </a:ext>
                    </a:extLst>
                  </p:cNvPr>
                  <p:cNvSpPr/>
                  <p:nvPr/>
                </p:nvSpPr>
                <p:spPr>
                  <a:xfrm>
                    <a:off x="65828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7" name="正方形/長方形 136">
                    <a:extLst>
                      <a:ext uri="{FF2B5EF4-FFF2-40B4-BE49-F238E27FC236}">
                        <a16:creationId xmlns:a16="http://schemas.microsoft.com/office/drawing/2014/main" id="{9F1BB3EF-B019-2C46-72FD-1D96F5538FE5}"/>
                      </a:ext>
                    </a:extLst>
                  </p:cNvPr>
                  <p:cNvSpPr/>
                  <p:nvPr/>
                </p:nvSpPr>
                <p:spPr>
                  <a:xfrm>
                    <a:off x="65828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8" name="正方形/長方形 137">
                    <a:extLst>
                      <a:ext uri="{FF2B5EF4-FFF2-40B4-BE49-F238E27FC236}">
                        <a16:creationId xmlns:a16="http://schemas.microsoft.com/office/drawing/2014/main" id="{AFC1E2DB-19B1-80A8-5A32-357C314B5D0F}"/>
                      </a:ext>
                    </a:extLst>
                  </p:cNvPr>
                  <p:cNvSpPr/>
                  <p:nvPr/>
                </p:nvSpPr>
                <p:spPr>
                  <a:xfrm>
                    <a:off x="815134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9" name="正方形/長方形 138">
                    <a:extLst>
                      <a:ext uri="{FF2B5EF4-FFF2-40B4-BE49-F238E27FC236}">
                        <a16:creationId xmlns:a16="http://schemas.microsoft.com/office/drawing/2014/main" id="{F6A03137-C978-DCD7-A5F8-C64CDF9E4EC8}"/>
                      </a:ext>
                    </a:extLst>
                  </p:cNvPr>
                  <p:cNvSpPr/>
                  <p:nvPr/>
                </p:nvSpPr>
                <p:spPr>
                  <a:xfrm>
                    <a:off x="815134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0" name="正方形/長方形 139">
                    <a:extLst>
                      <a:ext uri="{FF2B5EF4-FFF2-40B4-BE49-F238E27FC236}">
                        <a16:creationId xmlns:a16="http://schemas.microsoft.com/office/drawing/2014/main" id="{58A52F30-36B5-E924-3E04-F3B6454A8DE5}"/>
                      </a:ext>
                    </a:extLst>
                  </p:cNvPr>
                  <p:cNvSpPr/>
                  <p:nvPr/>
                </p:nvSpPr>
                <p:spPr>
                  <a:xfrm>
                    <a:off x="815134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1" name="正方形/長方形 140">
                    <a:extLst>
                      <a:ext uri="{FF2B5EF4-FFF2-40B4-BE49-F238E27FC236}">
                        <a16:creationId xmlns:a16="http://schemas.microsoft.com/office/drawing/2014/main" id="{48FBBD76-8A27-FC39-D396-1A757D678CE3}"/>
                      </a:ext>
                    </a:extLst>
                  </p:cNvPr>
                  <p:cNvSpPr/>
                  <p:nvPr/>
                </p:nvSpPr>
                <p:spPr>
                  <a:xfrm>
                    <a:off x="815134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2" name="正方形/長方形 141">
                    <a:extLst>
                      <a:ext uri="{FF2B5EF4-FFF2-40B4-BE49-F238E27FC236}">
                        <a16:creationId xmlns:a16="http://schemas.microsoft.com/office/drawing/2014/main" id="{080F7FE5-93B3-998C-2649-EB176144D508}"/>
                      </a:ext>
                    </a:extLst>
                  </p:cNvPr>
                  <p:cNvSpPr/>
                  <p:nvPr/>
                </p:nvSpPr>
                <p:spPr>
                  <a:xfrm>
                    <a:off x="815134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4" name="正方形/長方形 143">
                    <a:extLst>
                      <a:ext uri="{FF2B5EF4-FFF2-40B4-BE49-F238E27FC236}">
                        <a16:creationId xmlns:a16="http://schemas.microsoft.com/office/drawing/2014/main" id="{1D73FB26-A05C-1956-EFC4-BA994D70EEFD}"/>
                      </a:ext>
                    </a:extLst>
                  </p:cNvPr>
                  <p:cNvSpPr/>
                  <p:nvPr/>
                </p:nvSpPr>
                <p:spPr>
                  <a:xfrm>
                    <a:off x="88053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5" name="正方形/長方形 144">
                    <a:extLst>
                      <a:ext uri="{FF2B5EF4-FFF2-40B4-BE49-F238E27FC236}">
                        <a16:creationId xmlns:a16="http://schemas.microsoft.com/office/drawing/2014/main" id="{1FA81985-A92D-2014-4E37-42CF5288734F}"/>
                      </a:ext>
                    </a:extLst>
                  </p:cNvPr>
                  <p:cNvSpPr/>
                  <p:nvPr/>
                </p:nvSpPr>
                <p:spPr>
                  <a:xfrm>
                    <a:off x="88053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6" name="正方形/長方形 145">
                    <a:extLst>
                      <a:ext uri="{FF2B5EF4-FFF2-40B4-BE49-F238E27FC236}">
                        <a16:creationId xmlns:a16="http://schemas.microsoft.com/office/drawing/2014/main" id="{51A32777-A63F-AFFB-9CC8-CBF464E616C5}"/>
                      </a:ext>
                    </a:extLst>
                  </p:cNvPr>
                  <p:cNvSpPr/>
                  <p:nvPr/>
                </p:nvSpPr>
                <p:spPr>
                  <a:xfrm>
                    <a:off x="88053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7" name="正方形/長方形 146">
                    <a:extLst>
                      <a:ext uri="{FF2B5EF4-FFF2-40B4-BE49-F238E27FC236}">
                        <a16:creationId xmlns:a16="http://schemas.microsoft.com/office/drawing/2014/main" id="{C094696C-AE5A-00D2-C470-922AF0BE4127}"/>
                      </a:ext>
                    </a:extLst>
                  </p:cNvPr>
                  <p:cNvSpPr/>
                  <p:nvPr/>
                </p:nvSpPr>
                <p:spPr>
                  <a:xfrm>
                    <a:off x="88053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8" name="正方形/長方形 147">
                    <a:extLst>
                      <a:ext uri="{FF2B5EF4-FFF2-40B4-BE49-F238E27FC236}">
                        <a16:creationId xmlns:a16="http://schemas.microsoft.com/office/drawing/2014/main" id="{D1B6A590-F39B-AD24-2E40-679F57247597}"/>
                      </a:ext>
                    </a:extLst>
                  </p:cNvPr>
                  <p:cNvSpPr/>
                  <p:nvPr/>
                </p:nvSpPr>
                <p:spPr>
                  <a:xfrm>
                    <a:off x="88053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9" name="正方形/長方形 148">
                    <a:extLst>
                      <a:ext uri="{FF2B5EF4-FFF2-40B4-BE49-F238E27FC236}">
                        <a16:creationId xmlns:a16="http://schemas.microsoft.com/office/drawing/2014/main" id="{8F78C598-7D38-704A-A849-0D495ECF28F2}"/>
                      </a:ext>
                    </a:extLst>
                  </p:cNvPr>
                  <p:cNvSpPr/>
                  <p:nvPr/>
                </p:nvSpPr>
                <p:spPr>
                  <a:xfrm>
                    <a:off x="88053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DA6CB602-9009-2851-121A-3DFB5A113E53}"/>
                      </a:ext>
                    </a:extLst>
                  </p:cNvPr>
                  <p:cNvSpPr/>
                  <p:nvPr/>
                </p:nvSpPr>
                <p:spPr>
                  <a:xfrm>
                    <a:off x="98467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1" name="正方形/長方形 150">
                    <a:extLst>
                      <a:ext uri="{FF2B5EF4-FFF2-40B4-BE49-F238E27FC236}">
                        <a16:creationId xmlns:a16="http://schemas.microsoft.com/office/drawing/2014/main" id="{A1097A15-57E4-4ED8-D467-AD4EDF865AF6}"/>
                      </a:ext>
                    </a:extLst>
                  </p:cNvPr>
                  <p:cNvSpPr/>
                  <p:nvPr/>
                </p:nvSpPr>
                <p:spPr>
                  <a:xfrm>
                    <a:off x="98467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2" name="正方形/長方形 151">
                    <a:extLst>
                      <a:ext uri="{FF2B5EF4-FFF2-40B4-BE49-F238E27FC236}">
                        <a16:creationId xmlns:a16="http://schemas.microsoft.com/office/drawing/2014/main" id="{A8B9D37A-3303-0A88-CEF0-39B043688707}"/>
                      </a:ext>
                    </a:extLst>
                  </p:cNvPr>
                  <p:cNvSpPr/>
                  <p:nvPr/>
                </p:nvSpPr>
                <p:spPr>
                  <a:xfrm>
                    <a:off x="98467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3" name="正方形/長方形 152">
                    <a:extLst>
                      <a:ext uri="{FF2B5EF4-FFF2-40B4-BE49-F238E27FC236}">
                        <a16:creationId xmlns:a16="http://schemas.microsoft.com/office/drawing/2014/main" id="{049F39C3-F347-1D18-BC5E-02828EF761F1}"/>
                      </a:ext>
                    </a:extLst>
                  </p:cNvPr>
                  <p:cNvSpPr/>
                  <p:nvPr/>
                </p:nvSpPr>
                <p:spPr>
                  <a:xfrm>
                    <a:off x="98467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4" name="正方形/長方形 153">
                    <a:extLst>
                      <a:ext uri="{FF2B5EF4-FFF2-40B4-BE49-F238E27FC236}">
                        <a16:creationId xmlns:a16="http://schemas.microsoft.com/office/drawing/2014/main" id="{19642916-CF1A-6A15-CDB2-3BCBA10496A3}"/>
                      </a:ext>
                    </a:extLst>
                  </p:cNvPr>
                  <p:cNvSpPr/>
                  <p:nvPr/>
                </p:nvSpPr>
                <p:spPr>
                  <a:xfrm>
                    <a:off x="98467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5" name="正方形/長方形 154">
                    <a:extLst>
                      <a:ext uri="{FF2B5EF4-FFF2-40B4-BE49-F238E27FC236}">
                        <a16:creationId xmlns:a16="http://schemas.microsoft.com/office/drawing/2014/main" id="{70656545-2D20-0CA2-1FBB-C10F7414B6DC}"/>
                      </a:ext>
                    </a:extLst>
                  </p:cNvPr>
                  <p:cNvSpPr/>
                  <p:nvPr/>
                </p:nvSpPr>
                <p:spPr>
                  <a:xfrm>
                    <a:off x="98467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6" name="正方形/長方形 155">
                    <a:extLst>
                      <a:ext uri="{FF2B5EF4-FFF2-40B4-BE49-F238E27FC236}">
                        <a16:creationId xmlns:a16="http://schemas.microsoft.com/office/drawing/2014/main" id="{5393E55D-4F3D-6ADF-ACC3-2F26A53A362B}"/>
                      </a:ext>
                    </a:extLst>
                  </p:cNvPr>
                  <p:cNvSpPr/>
                  <p:nvPr/>
                </p:nvSpPr>
                <p:spPr>
                  <a:xfrm>
                    <a:off x="98467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7" name="正方形/長方形 156">
                    <a:extLst>
                      <a:ext uri="{FF2B5EF4-FFF2-40B4-BE49-F238E27FC236}">
                        <a16:creationId xmlns:a16="http://schemas.microsoft.com/office/drawing/2014/main" id="{F17B72FE-D9EF-A09A-05D2-D278FE2FA782}"/>
                      </a:ext>
                    </a:extLst>
                  </p:cNvPr>
                  <p:cNvSpPr/>
                  <p:nvPr/>
                </p:nvSpPr>
                <p:spPr>
                  <a:xfrm>
                    <a:off x="98467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8" name="正方形/長方形 157">
                    <a:extLst>
                      <a:ext uri="{FF2B5EF4-FFF2-40B4-BE49-F238E27FC236}">
                        <a16:creationId xmlns:a16="http://schemas.microsoft.com/office/drawing/2014/main" id="{2434C72D-91BD-E39A-8767-7656CA00B562}"/>
                      </a:ext>
                    </a:extLst>
                  </p:cNvPr>
                  <p:cNvSpPr/>
                  <p:nvPr/>
                </p:nvSpPr>
                <p:spPr>
                  <a:xfrm>
                    <a:off x="8799049" y="5219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0348BE60-A6BC-6E0B-0945-83ED2BFC12FE}"/>
                      </a:ext>
                    </a:extLst>
                  </p:cNvPr>
                  <p:cNvSpPr/>
                  <p:nvPr/>
                </p:nvSpPr>
                <p:spPr>
                  <a:xfrm>
                    <a:off x="8799049" y="56577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正方形/長方形 159">
                    <a:extLst>
                      <a:ext uri="{FF2B5EF4-FFF2-40B4-BE49-F238E27FC236}">
                        <a16:creationId xmlns:a16="http://schemas.microsoft.com/office/drawing/2014/main" id="{29E1EDD4-9D84-A275-CF8E-9D637BBD247D}"/>
                      </a:ext>
                    </a:extLst>
                  </p:cNvPr>
                  <p:cNvSpPr/>
                  <p:nvPr/>
                </p:nvSpPr>
                <p:spPr>
                  <a:xfrm>
                    <a:off x="81513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E884EA59-B4FF-0251-EB15-626EB17603A6}"/>
                      </a:ext>
                    </a:extLst>
                  </p:cNvPr>
                  <p:cNvSpPr/>
                  <p:nvPr/>
                </p:nvSpPr>
                <p:spPr>
                  <a:xfrm>
                    <a:off x="81513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正方形/長方形 161">
                    <a:extLst>
                      <a:ext uri="{FF2B5EF4-FFF2-40B4-BE49-F238E27FC236}">
                        <a16:creationId xmlns:a16="http://schemas.microsoft.com/office/drawing/2014/main" id="{508BEC13-4B25-AD9C-7095-6DB7C0EE059F}"/>
                      </a:ext>
                    </a:extLst>
                  </p:cNvPr>
                  <p:cNvSpPr/>
                  <p:nvPr/>
                </p:nvSpPr>
                <p:spPr>
                  <a:xfrm>
                    <a:off x="65828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3" name="正方形/長方形 162">
                    <a:extLst>
                      <a:ext uri="{FF2B5EF4-FFF2-40B4-BE49-F238E27FC236}">
                        <a16:creationId xmlns:a16="http://schemas.microsoft.com/office/drawing/2014/main" id="{C2894F6D-EF73-6EA3-0496-571A457881D9}"/>
                      </a:ext>
                    </a:extLst>
                  </p:cNvPr>
                  <p:cNvSpPr/>
                  <p:nvPr/>
                </p:nvSpPr>
                <p:spPr>
                  <a:xfrm>
                    <a:off x="65828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4" name="正方形/長方形 163">
                    <a:extLst>
                      <a:ext uri="{FF2B5EF4-FFF2-40B4-BE49-F238E27FC236}">
                        <a16:creationId xmlns:a16="http://schemas.microsoft.com/office/drawing/2014/main" id="{7B94E60A-D6EB-14F8-A384-9A020B708BCE}"/>
                      </a:ext>
                    </a:extLst>
                  </p:cNvPr>
                  <p:cNvSpPr/>
                  <p:nvPr/>
                </p:nvSpPr>
                <p:spPr>
                  <a:xfrm>
                    <a:off x="59288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264E5C61-4933-6D86-7C03-776C1D38745F}"/>
                      </a:ext>
                    </a:extLst>
                  </p:cNvPr>
                  <p:cNvSpPr/>
                  <p:nvPr/>
                </p:nvSpPr>
                <p:spPr>
                  <a:xfrm>
                    <a:off x="59288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6" name="楕円 165">
                    <a:extLst>
                      <a:ext uri="{FF2B5EF4-FFF2-40B4-BE49-F238E27FC236}">
                        <a16:creationId xmlns:a16="http://schemas.microsoft.com/office/drawing/2014/main" id="{E649A7BE-CE71-EE1F-2E0F-B653ED4DB92B}"/>
                      </a:ext>
                    </a:extLst>
                  </p:cNvPr>
                  <p:cNvSpPr/>
                  <p:nvPr/>
                </p:nvSpPr>
                <p:spPr>
                  <a:xfrm>
                    <a:off x="8134350" y="4267200"/>
                    <a:ext cx="533400" cy="533400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68" name="正方形/長方形 167">
                  <a:extLst>
                    <a:ext uri="{FF2B5EF4-FFF2-40B4-BE49-F238E27FC236}">
                      <a16:creationId xmlns:a16="http://schemas.microsoft.com/office/drawing/2014/main" id="{58CDBC67-1922-F6C8-FA76-E4BD7EE55F17}"/>
                    </a:ext>
                  </a:extLst>
                </p:cNvPr>
                <p:cNvSpPr/>
                <p:nvPr/>
              </p:nvSpPr>
              <p:spPr>
                <a:xfrm>
                  <a:off x="10699750" y="1485900"/>
                  <a:ext cx="45719" cy="4699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9" name="テキスト ボックス 168">
                  <a:extLst>
                    <a:ext uri="{FF2B5EF4-FFF2-40B4-BE49-F238E27FC236}">
                      <a16:creationId xmlns:a16="http://schemas.microsoft.com/office/drawing/2014/main" id="{4AAC0B24-8600-C307-3047-A9E44721947B}"/>
                    </a:ext>
                  </a:extLst>
                </p:cNvPr>
                <p:cNvSpPr txBox="1"/>
                <p:nvPr/>
              </p:nvSpPr>
              <p:spPr>
                <a:xfrm>
                  <a:off x="10718740" y="1475740"/>
                  <a:ext cx="400110" cy="482600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kumimoji="1" lang="ja-JP" altLang="en-US" sz="1400" dirty="0"/>
                    <a:t>入口</a:t>
                  </a:r>
                </a:p>
              </p:txBody>
            </p:sp>
            <p:sp>
              <p:nvSpPr>
                <p:cNvPr id="171" name="正方形/長方形 170">
                  <a:extLst>
                    <a:ext uri="{FF2B5EF4-FFF2-40B4-BE49-F238E27FC236}">
                      <a16:creationId xmlns:a16="http://schemas.microsoft.com/office/drawing/2014/main" id="{5C398024-90A2-6983-B54A-2F50764F8622}"/>
                    </a:ext>
                  </a:extLst>
                </p:cNvPr>
                <p:cNvSpPr/>
                <p:nvPr/>
              </p:nvSpPr>
              <p:spPr>
                <a:xfrm rot="16200000">
                  <a:off x="7910196" y="-471807"/>
                  <a:ext cx="77470" cy="345694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2" name="テキスト ボックス 171">
                  <a:extLst>
                    <a:ext uri="{FF2B5EF4-FFF2-40B4-BE49-F238E27FC236}">
                      <a16:creationId xmlns:a16="http://schemas.microsoft.com/office/drawing/2014/main" id="{71F7A591-5126-6F96-C838-1EE66C1E3AAA}"/>
                    </a:ext>
                  </a:extLst>
                </p:cNvPr>
                <p:cNvSpPr txBox="1"/>
                <p:nvPr/>
              </p:nvSpPr>
              <p:spPr>
                <a:xfrm>
                  <a:off x="7482840" y="853440"/>
                  <a:ext cx="8763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ja-JP" altLang="en-US" dirty="0"/>
                    <a:t>黒板</a:t>
                  </a:r>
                </a:p>
              </p:txBody>
            </p:sp>
          </p:grpSp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25B38E87-168A-EA06-B8E0-7CABE1993E99}"/>
                  </a:ext>
                </a:extLst>
              </p:cNvPr>
              <p:cNvSpPr txBox="1"/>
              <p:nvPr/>
            </p:nvSpPr>
            <p:spPr>
              <a:xfrm>
                <a:off x="7721322" y="595122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176" name="テキスト ボックス 175">
                <a:extLst>
                  <a:ext uri="{FF2B5EF4-FFF2-40B4-BE49-F238E27FC236}">
                    <a16:creationId xmlns:a16="http://schemas.microsoft.com/office/drawing/2014/main" id="{9767680C-FA16-3F41-0DB6-C08DD48D4881}"/>
                  </a:ext>
                </a:extLst>
              </p:cNvPr>
              <p:cNvSpPr txBox="1"/>
              <p:nvPr/>
            </p:nvSpPr>
            <p:spPr>
              <a:xfrm>
                <a:off x="7721322" y="617220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200" name="テキスト ボックス 199">
                <a:extLst>
                  <a:ext uri="{FF2B5EF4-FFF2-40B4-BE49-F238E27FC236}">
                    <a16:creationId xmlns:a16="http://schemas.microsoft.com/office/drawing/2014/main" id="{17F7C9E4-BCC0-E847-FA81-2CF2A5084E6E}"/>
                  </a:ext>
                </a:extLst>
              </p:cNvPr>
              <p:cNvSpPr txBox="1"/>
              <p:nvPr/>
            </p:nvSpPr>
            <p:spPr>
              <a:xfrm>
                <a:off x="7647431" y="595122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201" name="テキスト ボックス 200">
                <a:extLst>
                  <a:ext uri="{FF2B5EF4-FFF2-40B4-BE49-F238E27FC236}">
                    <a16:creationId xmlns:a16="http://schemas.microsoft.com/office/drawing/2014/main" id="{B9E2A00B-3C91-4D4C-CF10-01932067D815}"/>
                  </a:ext>
                </a:extLst>
              </p:cNvPr>
              <p:cNvSpPr txBox="1"/>
              <p:nvPr/>
            </p:nvSpPr>
            <p:spPr>
              <a:xfrm>
                <a:off x="7647431" y="617220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</p:grp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BBEE9FD1-B9DA-B54F-3168-041B86AA60EE}"/>
                </a:ext>
              </a:extLst>
            </p:cNvPr>
            <p:cNvSpPr txBox="1"/>
            <p:nvPr/>
          </p:nvSpPr>
          <p:spPr>
            <a:xfrm>
              <a:off x="4488179" y="807720"/>
              <a:ext cx="1251313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dirty="0"/>
                <a:t>出展場所</a:t>
              </a:r>
              <a:endParaRPr kumimoji="1" lang="ja-JP" altLang="en-US" dirty="0"/>
            </a:p>
          </p:txBody>
        </p:sp>
      </p:grpSp>
      <p:sp>
        <p:nvSpPr>
          <p:cNvPr id="192" name="テキスト ボックス 191">
            <a:extLst>
              <a:ext uri="{FF2B5EF4-FFF2-40B4-BE49-F238E27FC236}">
                <a16:creationId xmlns:a16="http://schemas.microsoft.com/office/drawing/2014/main" id="{45C7A1BC-983A-7BFB-949C-9D8DCA22F8C1}"/>
              </a:ext>
            </a:extLst>
          </p:cNvPr>
          <p:cNvSpPr txBox="1"/>
          <p:nvPr/>
        </p:nvSpPr>
        <p:spPr>
          <a:xfrm>
            <a:off x="7953376" y="6162675"/>
            <a:ext cx="37147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ja-JP" b="1" dirty="0"/>
              <a:t>“</a:t>
            </a:r>
            <a:r>
              <a:rPr kumimoji="1" lang="ja-JP" altLang="en-US" b="1" dirty="0">
                <a:solidFill>
                  <a:srgbClr val="FF0000"/>
                </a:solidFill>
              </a:rPr>
              <a:t>自作</a:t>
            </a:r>
            <a:r>
              <a:rPr kumimoji="1" lang="en-US" altLang="ja-JP" b="1" dirty="0"/>
              <a:t>”</a:t>
            </a:r>
            <a:r>
              <a:rPr kumimoji="1" lang="ja-JP" altLang="en-US" b="1" dirty="0"/>
              <a:t>ポートフォリオサイト</a:t>
            </a:r>
            <a:endParaRPr kumimoji="1" lang="en-US" altLang="ja-JP" b="1" dirty="0"/>
          </a:p>
          <a:p>
            <a:pPr algn="dist"/>
            <a:endParaRPr kumimoji="1" lang="en-US" altLang="ja-JP" sz="1050" b="1" dirty="0"/>
          </a:p>
          <a:p>
            <a:pPr algn="ctr"/>
            <a:r>
              <a:rPr lang="ja-JP" altLang="en-US" sz="1200" dirty="0"/>
              <a:t>白紙のメモ帳から作りました</a:t>
            </a:r>
            <a:endParaRPr kumimoji="1" lang="ja-JP" altLang="en-US" sz="1200" dirty="0"/>
          </a:p>
        </p:txBody>
      </p: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8C0F80BD-E266-A84B-8B6D-F45E9BBEB384}"/>
              </a:ext>
            </a:extLst>
          </p:cNvPr>
          <p:cNvGrpSpPr/>
          <p:nvPr/>
        </p:nvGrpSpPr>
        <p:grpSpPr>
          <a:xfrm>
            <a:off x="2981325" y="1878568"/>
            <a:ext cx="6562725" cy="646331"/>
            <a:chOff x="2981325" y="1878568"/>
            <a:chExt cx="6562725" cy="646331"/>
          </a:xfrm>
        </p:grpSpPr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EDA1EE2E-4409-93D2-7F99-64CEEBAE6807}"/>
                </a:ext>
              </a:extLst>
            </p:cNvPr>
            <p:cNvSpPr txBox="1"/>
            <p:nvPr/>
          </p:nvSpPr>
          <p:spPr>
            <a:xfrm>
              <a:off x="3676650" y="1878568"/>
              <a:ext cx="52673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sz="3600" b="1" dirty="0">
                  <a:effectLst/>
                </a:rPr>
                <a:t>出展作品</a:t>
              </a:r>
              <a:endParaRPr kumimoji="1" lang="ja-JP" altLang="en-US" sz="3600" b="1" dirty="0">
                <a:effectLst/>
              </a:endParaRPr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E095D69F-6ED7-DA63-7761-3899677E58CB}"/>
                </a:ext>
              </a:extLst>
            </p:cNvPr>
            <p:cNvSpPr/>
            <p:nvPr/>
          </p:nvSpPr>
          <p:spPr>
            <a:xfrm>
              <a:off x="2981325" y="2428875"/>
              <a:ext cx="6562725" cy="571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94DEFCDF-B6FE-593E-B977-F8F25B1A52D6}"/>
              </a:ext>
            </a:extLst>
          </p:cNvPr>
          <p:cNvGrpSpPr/>
          <p:nvPr/>
        </p:nvGrpSpPr>
        <p:grpSpPr>
          <a:xfrm>
            <a:off x="9978642" y="76200"/>
            <a:ext cx="2022858" cy="2022858"/>
            <a:chOff x="2135140" y="3053948"/>
            <a:chExt cx="1358359" cy="1358359"/>
          </a:xfrm>
        </p:grpSpPr>
        <p:sp>
          <p:nvSpPr>
            <p:cNvPr id="195" name="楕円 194" descr="スーツを着た男性&#10;&#10;自動的に生成された説明">
              <a:extLst>
                <a:ext uri="{FF2B5EF4-FFF2-40B4-BE49-F238E27FC236}">
                  <a16:creationId xmlns:a16="http://schemas.microsoft.com/office/drawing/2014/main" id="{91467668-1DD0-5E32-9BAD-1F7E9B81D9B7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6" name="フリーフォーム: 図形 195">
              <a:extLst>
                <a:ext uri="{FF2B5EF4-FFF2-40B4-BE49-F238E27FC236}">
                  <a16:creationId xmlns:a16="http://schemas.microsoft.com/office/drawing/2014/main" id="{89EEA403-60B8-A727-5BC8-15BD717BBA6B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294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77875-F1A3-EDB3-3A2C-8F4E04D17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B11355F-304A-B9DB-3D79-578407AC4C62}"/>
              </a:ext>
            </a:extLst>
          </p:cNvPr>
          <p:cNvSpPr/>
          <p:nvPr/>
        </p:nvSpPr>
        <p:spPr>
          <a:xfrm rot="3300000">
            <a:off x="177059" y="-4288348"/>
            <a:ext cx="4674805" cy="10041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045F271F-00B8-5B35-A245-94004827CB59}"/>
              </a:ext>
            </a:extLst>
          </p:cNvPr>
          <p:cNvGrpSpPr/>
          <p:nvPr/>
        </p:nvGrpSpPr>
        <p:grpSpPr>
          <a:xfrm>
            <a:off x="1917700" y="292100"/>
            <a:ext cx="2476500" cy="695960"/>
            <a:chOff x="1917700" y="292100"/>
            <a:chExt cx="2476500" cy="695960"/>
          </a:xfrm>
        </p:grpSpPr>
        <p:sp>
          <p:nvSpPr>
            <p:cNvPr id="17" name="四角形: 1 つの角を切り取る 16">
              <a:extLst>
                <a:ext uri="{FF2B5EF4-FFF2-40B4-BE49-F238E27FC236}">
                  <a16:creationId xmlns:a16="http://schemas.microsoft.com/office/drawing/2014/main" id="{5D79A849-E454-85D8-D95B-1D4799CF3D52}"/>
                </a:ext>
              </a:extLst>
            </p:cNvPr>
            <p:cNvSpPr/>
            <p:nvPr/>
          </p:nvSpPr>
          <p:spPr>
            <a:xfrm>
              <a:off x="1981200" y="635000"/>
              <a:ext cx="1549400" cy="279400"/>
            </a:xfrm>
            <a:prstGeom prst="snip1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687CA40E-C655-C37C-92FA-76A72C12D32E}"/>
                </a:ext>
              </a:extLst>
            </p:cNvPr>
            <p:cNvGrpSpPr/>
            <p:nvPr/>
          </p:nvGrpSpPr>
          <p:grpSpPr>
            <a:xfrm>
              <a:off x="1917700" y="292100"/>
              <a:ext cx="2476500" cy="695960"/>
              <a:chOff x="1917700" y="292100"/>
              <a:chExt cx="2476500" cy="695960"/>
            </a:xfrm>
          </p:grpSpPr>
          <p:sp>
            <p:nvSpPr>
              <p:cNvPr id="16" name="四角形: 1 つの角を切り取る 15">
                <a:extLst>
                  <a:ext uri="{FF2B5EF4-FFF2-40B4-BE49-F238E27FC236}">
                    <a16:creationId xmlns:a16="http://schemas.microsoft.com/office/drawing/2014/main" id="{10A681C6-5D57-CD3F-0B9F-B338A8306B55}"/>
                  </a:ext>
                </a:extLst>
              </p:cNvPr>
              <p:cNvSpPr/>
              <p:nvPr/>
            </p:nvSpPr>
            <p:spPr>
              <a:xfrm>
                <a:off x="1917700" y="292100"/>
                <a:ext cx="2336800" cy="342900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1CA4424-0128-27DD-C25C-979AB6084241}"/>
                  </a:ext>
                </a:extLst>
              </p:cNvPr>
              <p:cNvSpPr txBox="1"/>
              <p:nvPr/>
            </p:nvSpPr>
            <p:spPr>
              <a:xfrm>
                <a:off x="2349500" y="292100"/>
                <a:ext cx="2044700" cy="695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400"/>
                  </a:lnSpc>
                </a:pPr>
                <a:r>
                  <a:rPr kumimoji="1" lang="ja-JP" altLang="en-US" dirty="0"/>
                  <a:t>ＡＴ１３Ｃ１０４</a:t>
                </a:r>
                <a:endParaRPr kumimoji="1" lang="en-US" altLang="ja-JP" dirty="0"/>
              </a:p>
              <a:p>
                <a:pPr>
                  <a:lnSpc>
                    <a:spcPts val="2400"/>
                  </a:lnSpc>
                </a:pPr>
                <a:r>
                  <a:rPr lang="ja-JP" altLang="en-US" dirty="0"/>
                  <a:t>野村 拓巳</a:t>
                </a:r>
                <a:endParaRPr kumimoji="1" lang="ja-JP" altLang="en-US" dirty="0"/>
              </a:p>
            </p:txBody>
          </p:sp>
        </p:grp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3411CCF-7A6D-44C1-C929-BFB5CF14CCAC}"/>
              </a:ext>
            </a:extLst>
          </p:cNvPr>
          <p:cNvSpPr/>
          <p:nvPr/>
        </p:nvSpPr>
        <p:spPr>
          <a:xfrm rot="3300000">
            <a:off x="3295173" y="-1890368"/>
            <a:ext cx="8344720" cy="1420177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グラフィカル ユーザー インターフェイス&#10;&#10;低い精度で自動的に生成された説明">
            <a:extLst>
              <a:ext uri="{FF2B5EF4-FFF2-40B4-BE49-F238E27FC236}">
                <a16:creationId xmlns:a16="http://schemas.microsoft.com/office/drawing/2014/main" id="{3F8ADADE-246B-0024-D5DA-D0DE742F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833" y="767633"/>
            <a:ext cx="2973381" cy="21957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91" name="グループ化 190">
            <a:extLst>
              <a:ext uri="{FF2B5EF4-FFF2-40B4-BE49-F238E27FC236}">
                <a16:creationId xmlns:a16="http://schemas.microsoft.com/office/drawing/2014/main" id="{1F83D855-DBB5-5CDE-024A-81785644ACCC}"/>
              </a:ext>
            </a:extLst>
          </p:cNvPr>
          <p:cNvGrpSpPr/>
          <p:nvPr/>
        </p:nvGrpSpPr>
        <p:grpSpPr>
          <a:xfrm>
            <a:off x="4460171" y="2962274"/>
            <a:ext cx="6322130" cy="6137523"/>
            <a:chOff x="-292805" y="2466975"/>
            <a:chExt cx="6804535" cy="6642348"/>
          </a:xfrm>
        </p:grpSpPr>
        <p:pic>
          <p:nvPicPr>
            <p:cNvPr id="186" name="図 185" descr="グラフィカル ユーザー インターフェイス, Web サイト&#10;&#10;自動的に生成された説明">
              <a:extLst>
                <a:ext uri="{FF2B5EF4-FFF2-40B4-BE49-F238E27FC236}">
                  <a16:creationId xmlns:a16="http://schemas.microsoft.com/office/drawing/2014/main" id="{19E1B121-8D1A-6413-8719-69C514B6D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92805" y="2466975"/>
              <a:ext cx="6712655" cy="3848100"/>
            </a:xfrm>
            <a:prstGeom prst="rect">
              <a:avLst/>
            </a:prstGeom>
            <a:noFill/>
          </p:spPr>
        </p:pic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073CAB88-D529-079C-1E0B-B102BFA04EB0}"/>
                </a:ext>
              </a:extLst>
            </p:cNvPr>
            <p:cNvGrpSpPr/>
            <p:nvPr/>
          </p:nvGrpSpPr>
          <p:grpSpPr>
            <a:xfrm rot="564603">
              <a:off x="7221" y="3605214"/>
              <a:ext cx="6504509" cy="5504109"/>
              <a:chOff x="397746" y="1938339"/>
              <a:chExt cx="6504509" cy="5504109"/>
            </a:xfrm>
          </p:grpSpPr>
          <p:sp>
            <p:nvSpPr>
              <p:cNvPr id="189" name="斜め縞 188">
                <a:extLst>
                  <a:ext uri="{FF2B5EF4-FFF2-40B4-BE49-F238E27FC236}">
                    <a16:creationId xmlns:a16="http://schemas.microsoft.com/office/drawing/2014/main" id="{7506850B-ACD7-CE50-4032-ECC4B4666B66}"/>
                  </a:ext>
                </a:extLst>
              </p:cNvPr>
              <p:cNvSpPr/>
              <p:nvPr/>
            </p:nvSpPr>
            <p:spPr>
              <a:xfrm rot="2319770" flipH="1" flipV="1">
                <a:off x="2187095" y="1938339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斜め縞 187">
                <a:extLst>
                  <a:ext uri="{FF2B5EF4-FFF2-40B4-BE49-F238E27FC236}">
                    <a16:creationId xmlns:a16="http://schemas.microsoft.com/office/drawing/2014/main" id="{D75D43A0-5FB0-1BE7-A967-0BF9872F77F4}"/>
                  </a:ext>
                </a:extLst>
              </p:cNvPr>
              <p:cNvSpPr/>
              <p:nvPr/>
            </p:nvSpPr>
            <p:spPr>
              <a:xfrm rot="2319770">
                <a:off x="910746" y="2728913"/>
                <a:ext cx="4251901" cy="4713535"/>
              </a:xfrm>
              <a:prstGeom prst="diagStripe">
                <a:avLst>
                  <a:gd name="adj" fmla="val 81887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テキスト ボックス 184">
                <a:extLst>
                  <a:ext uri="{FF2B5EF4-FFF2-40B4-BE49-F238E27FC236}">
                    <a16:creationId xmlns:a16="http://schemas.microsoft.com/office/drawing/2014/main" id="{0841DCD2-4F3C-B25C-C559-7812F3FDA371}"/>
                  </a:ext>
                </a:extLst>
              </p:cNvPr>
              <p:cNvSpPr txBox="1"/>
              <p:nvPr/>
            </p:nvSpPr>
            <p:spPr>
              <a:xfrm rot="21048438">
                <a:off x="397746" y="4514386"/>
                <a:ext cx="6504509" cy="369332"/>
              </a:xfrm>
              <a:prstGeom prst="rect">
                <a:avLst/>
              </a:prstGeom>
              <a:solidFill>
                <a:srgbClr val="FF0000"/>
              </a:solidFill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ja-JP" altLang="en-US" b="1" i="1" dirty="0">
                    <a:solidFill>
                      <a:schemeClr val="bg1"/>
                    </a:solidFill>
                  </a:rPr>
                  <a:t>様々な魔法で戦う</a:t>
                </a:r>
                <a:r>
                  <a:rPr lang="en-US" altLang="ja-JP" b="1" i="1" dirty="0">
                    <a:solidFill>
                      <a:schemeClr val="bg1"/>
                    </a:solidFill>
                  </a:rPr>
                  <a:t>3D</a:t>
                </a:r>
                <a:r>
                  <a:rPr lang="ja-JP" altLang="en-US" b="1" i="1" dirty="0">
                    <a:solidFill>
                      <a:schemeClr val="bg1"/>
                    </a:solidFill>
                  </a:rPr>
                  <a:t>アクションゲーム！！！</a:t>
                </a:r>
                <a:endParaRPr kumimoji="1" lang="ja-JP" altLang="en-US" b="1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AFBE0C-25B5-874C-20B1-7C89C006634E}"/>
              </a:ext>
            </a:extLst>
          </p:cNvPr>
          <p:cNvSpPr txBox="1"/>
          <p:nvPr/>
        </p:nvSpPr>
        <p:spPr>
          <a:xfrm>
            <a:off x="286657" y="5053957"/>
            <a:ext cx="4152899" cy="1896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200" dirty="0">
                <a:solidFill>
                  <a:schemeClr val="bg1"/>
                </a:solidFill>
              </a:rPr>
              <a:t>出展番号：</a:t>
            </a:r>
            <a:r>
              <a:rPr kumimoji="1" lang="en-US" altLang="ja-JP" sz="3200" b="1" u="sng" dirty="0">
                <a:solidFill>
                  <a:schemeClr val="bg1"/>
                </a:solidFill>
              </a:rPr>
              <a:t>AT43-117</a:t>
            </a:r>
          </a:p>
          <a:p>
            <a:pPr>
              <a:lnSpc>
                <a:spcPct val="150000"/>
              </a:lnSpc>
            </a:pPr>
            <a:r>
              <a:rPr lang="ja-JP" altLang="en-US" sz="3200" dirty="0">
                <a:solidFill>
                  <a:schemeClr val="bg1"/>
                </a:solidFill>
              </a:rPr>
              <a:t>出展場所：</a:t>
            </a:r>
            <a:r>
              <a:rPr lang="en-US" altLang="ja-JP" sz="3200" b="1" u="sng" dirty="0">
                <a:solidFill>
                  <a:schemeClr val="bg1"/>
                </a:solidFill>
              </a:rPr>
              <a:t>312</a:t>
            </a:r>
            <a:r>
              <a:rPr lang="ja-JP" altLang="en-US" sz="3200" b="1" u="sng" dirty="0">
                <a:solidFill>
                  <a:schemeClr val="bg1"/>
                </a:solidFill>
              </a:rPr>
              <a:t>教室</a:t>
            </a:r>
            <a:endParaRPr lang="en-US" altLang="ja-JP" sz="3200" b="1" u="sng" dirty="0">
              <a:solidFill>
                <a:schemeClr val="bg1"/>
              </a:solidFill>
            </a:endParaRPr>
          </a:p>
          <a:p>
            <a:pPr>
              <a:lnSpc>
                <a:spcPts val="2160"/>
              </a:lnSpc>
            </a:pPr>
            <a:r>
              <a:rPr kumimoji="1" lang="ja-JP" altLang="en-US" sz="3200" dirty="0">
                <a:solidFill>
                  <a:schemeClr val="bg1"/>
                </a:solidFill>
              </a:rPr>
              <a:t>　　　　　</a:t>
            </a:r>
            <a:r>
              <a:rPr kumimoji="1" lang="en-US" altLang="ja-JP" dirty="0">
                <a:solidFill>
                  <a:schemeClr val="bg1"/>
                </a:solidFill>
              </a:rPr>
              <a:t>(14:00</a:t>
            </a:r>
            <a:r>
              <a:rPr kumimoji="1" lang="ja-JP" altLang="en-US" dirty="0">
                <a:solidFill>
                  <a:schemeClr val="bg1"/>
                </a:solidFill>
              </a:rPr>
              <a:t>～</a:t>
            </a:r>
            <a:r>
              <a:rPr kumimoji="1" lang="en-US" altLang="ja-JP" dirty="0">
                <a:solidFill>
                  <a:schemeClr val="bg1"/>
                </a:solidFill>
              </a:rPr>
              <a:t>17:00)</a:t>
            </a:r>
            <a:endParaRPr kumimoji="1" lang="ja-JP" altLang="en-US" sz="3200" dirty="0">
              <a:solidFill>
                <a:schemeClr val="bg1"/>
              </a:solidFill>
            </a:endParaRPr>
          </a:p>
        </p:txBody>
      </p:sp>
      <p:grpSp>
        <p:nvGrpSpPr>
          <p:cNvPr id="184" name="グループ化 183">
            <a:extLst>
              <a:ext uri="{FF2B5EF4-FFF2-40B4-BE49-F238E27FC236}">
                <a16:creationId xmlns:a16="http://schemas.microsoft.com/office/drawing/2014/main" id="{C32D7FCC-337A-1FDD-9D24-29DDC7A91177}"/>
              </a:ext>
            </a:extLst>
          </p:cNvPr>
          <p:cNvGrpSpPr/>
          <p:nvPr/>
        </p:nvGrpSpPr>
        <p:grpSpPr>
          <a:xfrm>
            <a:off x="12942570" y="-2224405"/>
            <a:ext cx="6789420" cy="5974080"/>
            <a:chOff x="4427220" y="731520"/>
            <a:chExt cx="6789420" cy="5974080"/>
          </a:xfrm>
        </p:grpSpPr>
        <p:sp>
          <p:nvSpPr>
            <p:cNvPr id="180" name="正方形/長方形 179">
              <a:extLst>
                <a:ext uri="{FF2B5EF4-FFF2-40B4-BE49-F238E27FC236}">
                  <a16:creationId xmlns:a16="http://schemas.microsoft.com/office/drawing/2014/main" id="{083794BC-7984-3115-DD0F-8FF17D5171DF}"/>
                </a:ext>
              </a:extLst>
            </p:cNvPr>
            <p:cNvSpPr/>
            <p:nvPr/>
          </p:nvSpPr>
          <p:spPr>
            <a:xfrm>
              <a:off x="4427220" y="731520"/>
              <a:ext cx="6789420" cy="59740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7" name="グループ化 176">
              <a:extLst>
                <a:ext uri="{FF2B5EF4-FFF2-40B4-BE49-F238E27FC236}">
                  <a16:creationId xmlns:a16="http://schemas.microsoft.com/office/drawing/2014/main" id="{16CDB09D-D1DB-3C60-0968-81BC304F8D32}"/>
                </a:ext>
              </a:extLst>
            </p:cNvPr>
            <p:cNvGrpSpPr/>
            <p:nvPr/>
          </p:nvGrpSpPr>
          <p:grpSpPr>
            <a:xfrm>
              <a:off x="5155165" y="853440"/>
              <a:ext cx="5963685" cy="5661660"/>
              <a:chOff x="5155165" y="853440"/>
              <a:chExt cx="5963685" cy="5661660"/>
            </a:xfrm>
          </p:grpSpPr>
          <p:grpSp>
            <p:nvGrpSpPr>
              <p:cNvPr id="173" name="グループ化 172">
                <a:extLst>
                  <a:ext uri="{FF2B5EF4-FFF2-40B4-BE49-F238E27FC236}">
                    <a16:creationId xmlns:a16="http://schemas.microsoft.com/office/drawing/2014/main" id="{751D3E06-C015-3859-FB57-E09807E37784}"/>
                  </a:ext>
                </a:extLst>
              </p:cNvPr>
              <p:cNvGrpSpPr/>
              <p:nvPr/>
            </p:nvGrpSpPr>
            <p:grpSpPr>
              <a:xfrm>
                <a:off x="5155165" y="853440"/>
                <a:ext cx="5963685" cy="5090159"/>
                <a:chOff x="5155165" y="853440"/>
                <a:chExt cx="5963685" cy="5090159"/>
              </a:xfrm>
            </p:grpSpPr>
            <p:grpSp>
              <p:nvGrpSpPr>
                <p:cNvPr id="167" name="グループ化 166">
                  <a:extLst>
                    <a:ext uri="{FF2B5EF4-FFF2-40B4-BE49-F238E27FC236}">
                      <a16:creationId xmlns:a16="http://schemas.microsoft.com/office/drawing/2014/main" id="{E2E5E32E-7F40-770E-5373-E37266E59384}"/>
                    </a:ext>
                  </a:extLst>
                </p:cNvPr>
                <p:cNvGrpSpPr/>
                <p:nvPr/>
              </p:nvGrpSpPr>
              <p:grpSpPr>
                <a:xfrm>
                  <a:off x="5155165" y="1440610"/>
                  <a:ext cx="5517599" cy="4502989"/>
                  <a:chOff x="5155165" y="1440610"/>
                  <a:chExt cx="5517599" cy="4502989"/>
                </a:xfrm>
              </p:grpSpPr>
              <p:pic>
                <p:nvPicPr>
                  <p:cNvPr id="124" name="図 123" descr="テーブル&#10;&#10;自動的に生成された説明">
                    <a:extLst>
                      <a:ext uri="{FF2B5EF4-FFF2-40B4-BE49-F238E27FC236}">
                        <a16:creationId xmlns:a16="http://schemas.microsoft.com/office/drawing/2014/main" id="{9870C7E2-3382-4DCF-8DA7-C4D020A134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155165" y="1440610"/>
                    <a:ext cx="5517599" cy="4502989"/>
                  </a:xfrm>
                  <a:prstGeom prst="rect">
                    <a:avLst/>
                  </a:prstGeom>
                </p:spPr>
              </p:pic>
              <p:sp>
                <p:nvSpPr>
                  <p:cNvPr id="7" name="正方形/長方形 6">
                    <a:extLst>
                      <a:ext uri="{FF2B5EF4-FFF2-40B4-BE49-F238E27FC236}">
                        <a16:creationId xmlns:a16="http://schemas.microsoft.com/office/drawing/2014/main" id="{53094D55-5617-EDBF-1A8B-9D36805816FF}"/>
                      </a:ext>
                    </a:extLst>
                  </p:cNvPr>
                  <p:cNvSpPr/>
                  <p:nvPr/>
                </p:nvSpPr>
                <p:spPr>
                  <a:xfrm>
                    <a:off x="5930436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5" name="正方形/長方形 124">
                    <a:extLst>
                      <a:ext uri="{FF2B5EF4-FFF2-40B4-BE49-F238E27FC236}">
                        <a16:creationId xmlns:a16="http://schemas.microsoft.com/office/drawing/2014/main" id="{01F67EB2-063F-9917-F9D1-654F1D2B0DBC}"/>
                      </a:ext>
                    </a:extLst>
                  </p:cNvPr>
                  <p:cNvSpPr/>
                  <p:nvPr/>
                </p:nvSpPr>
                <p:spPr>
                  <a:xfrm>
                    <a:off x="5930436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6" name="正方形/長方形 125">
                    <a:extLst>
                      <a:ext uri="{FF2B5EF4-FFF2-40B4-BE49-F238E27FC236}">
                        <a16:creationId xmlns:a16="http://schemas.microsoft.com/office/drawing/2014/main" id="{5491C8EE-E5C2-3FC7-8A9A-74B1F3BA7FC9}"/>
                      </a:ext>
                    </a:extLst>
                  </p:cNvPr>
                  <p:cNvSpPr/>
                  <p:nvPr/>
                </p:nvSpPr>
                <p:spPr>
                  <a:xfrm>
                    <a:off x="5930436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7" name="正方形/長方形 126">
                    <a:extLst>
                      <a:ext uri="{FF2B5EF4-FFF2-40B4-BE49-F238E27FC236}">
                        <a16:creationId xmlns:a16="http://schemas.microsoft.com/office/drawing/2014/main" id="{8F256C4D-9A79-EF46-E44C-794331156C11}"/>
                      </a:ext>
                    </a:extLst>
                  </p:cNvPr>
                  <p:cNvSpPr/>
                  <p:nvPr/>
                </p:nvSpPr>
                <p:spPr>
                  <a:xfrm>
                    <a:off x="5930436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8" name="正方形/長方形 127">
                    <a:extLst>
                      <a:ext uri="{FF2B5EF4-FFF2-40B4-BE49-F238E27FC236}">
                        <a16:creationId xmlns:a16="http://schemas.microsoft.com/office/drawing/2014/main" id="{0BA74E1E-808E-D136-C13F-66BC42357877}"/>
                      </a:ext>
                    </a:extLst>
                  </p:cNvPr>
                  <p:cNvSpPr/>
                  <p:nvPr/>
                </p:nvSpPr>
                <p:spPr>
                  <a:xfrm>
                    <a:off x="5930436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29" name="正方形/長方形 128">
                    <a:extLst>
                      <a:ext uri="{FF2B5EF4-FFF2-40B4-BE49-F238E27FC236}">
                        <a16:creationId xmlns:a16="http://schemas.microsoft.com/office/drawing/2014/main" id="{D35197C5-E985-BA5D-4AC0-917B88F61697}"/>
                      </a:ext>
                    </a:extLst>
                  </p:cNvPr>
                  <p:cNvSpPr/>
                  <p:nvPr/>
                </p:nvSpPr>
                <p:spPr>
                  <a:xfrm>
                    <a:off x="5930436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2" name="正方形/長方形 131">
                    <a:extLst>
                      <a:ext uri="{FF2B5EF4-FFF2-40B4-BE49-F238E27FC236}">
                        <a16:creationId xmlns:a16="http://schemas.microsoft.com/office/drawing/2014/main" id="{3396E515-A738-054A-56B1-C2FCD1CF095D}"/>
                      </a:ext>
                    </a:extLst>
                  </p:cNvPr>
                  <p:cNvSpPr/>
                  <p:nvPr/>
                </p:nvSpPr>
                <p:spPr>
                  <a:xfrm>
                    <a:off x="65828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3" name="正方形/長方形 132">
                    <a:extLst>
                      <a:ext uri="{FF2B5EF4-FFF2-40B4-BE49-F238E27FC236}">
                        <a16:creationId xmlns:a16="http://schemas.microsoft.com/office/drawing/2014/main" id="{3DCE8331-DF2F-A9A6-1EB9-BCEBFD03E3F0}"/>
                      </a:ext>
                    </a:extLst>
                  </p:cNvPr>
                  <p:cNvSpPr/>
                  <p:nvPr/>
                </p:nvSpPr>
                <p:spPr>
                  <a:xfrm>
                    <a:off x="65828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4" name="正方形/長方形 133">
                    <a:extLst>
                      <a:ext uri="{FF2B5EF4-FFF2-40B4-BE49-F238E27FC236}">
                        <a16:creationId xmlns:a16="http://schemas.microsoft.com/office/drawing/2014/main" id="{4CC9D1C4-9009-C8C5-318B-02BA5F5B1906}"/>
                      </a:ext>
                    </a:extLst>
                  </p:cNvPr>
                  <p:cNvSpPr/>
                  <p:nvPr/>
                </p:nvSpPr>
                <p:spPr>
                  <a:xfrm>
                    <a:off x="65828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5" name="正方形/長方形 134">
                    <a:extLst>
                      <a:ext uri="{FF2B5EF4-FFF2-40B4-BE49-F238E27FC236}">
                        <a16:creationId xmlns:a16="http://schemas.microsoft.com/office/drawing/2014/main" id="{98C0D1CF-6993-3EF4-FCB1-8464032A5299}"/>
                      </a:ext>
                    </a:extLst>
                  </p:cNvPr>
                  <p:cNvSpPr/>
                  <p:nvPr/>
                </p:nvSpPr>
                <p:spPr>
                  <a:xfrm>
                    <a:off x="65828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6" name="正方形/長方形 135">
                    <a:extLst>
                      <a:ext uri="{FF2B5EF4-FFF2-40B4-BE49-F238E27FC236}">
                        <a16:creationId xmlns:a16="http://schemas.microsoft.com/office/drawing/2014/main" id="{0A9C09E7-F026-69D3-AD58-7A54EAB17765}"/>
                      </a:ext>
                    </a:extLst>
                  </p:cNvPr>
                  <p:cNvSpPr/>
                  <p:nvPr/>
                </p:nvSpPr>
                <p:spPr>
                  <a:xfrm>
                    <a:off x="65828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7" name="正方形/長方形 136">
                    <a:extLst>
                      <a:ext uri="{FF2B5EF4-FFF2-40B4-BE49-F238E27FC236}">
                        <a16:creationId xmlns:a16="http://schemas.microsoft.com/office/drawing/2014/main" id="{5DD2849D-B29B-22EA-440B-F0AE3FEE0B39}"/>
                      </a:ext>
                    </a:extLst>
                  </p:cNvPr>
                  <p:cNvSpPr/>
                  <p:nvPr/>
                </p:nvSpPr>
                <p:spPr>
                  <a:xfrm>
                    <a:off x="65828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8" name="正方形/長方形 137">
                    <a:extLst>
                      <a:ext uri="{FF2B5EF4-FFF2-40B4-BE49-F238E27FC236}">
                        <a16:creationId xmlns:a16="http://schemas.microsoft.com/office/drawing/2014/main" id="{CECA5E68-F8F8-1C69-FCCF-D33354331423}"/>
                      </a:ext>
                    </a:extLst>
                  </p:cNvPr>
                  <p:cNvSpPr/>
                  <p:nvPr/>
                </p:nvSpPr>
                <p:spPr>
                  <a:xfrm>
                    <a:off x="815134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39" name="正方形/長方形 138">
                    <a:extLst>
                      <a:ext uri="{FF2B5EF4-FFF2-40B4-BE49-F238E27FC236}">
                        <a16:creationId xmlns:a16="http://schemas.microsoft.com/office/drawing/2014/main" id="{F0AD4607-F7C3-3B14-6D34-E969418D906F}"/>
                      </a:ext>
                    </a:extLst>
                  </p:cNvPr>
                  <p:cNvSpPr/>
                  <p:nvPr/>
                </p:nvSpPr>
                <p:spPr>
                  <a:xfrm>
                    <a:off x="815134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0" name="正方形/長方形 139">
                    <a:extLst>
                      <a:ext uri="{FF2B5EF4-FFF2-40B4-BE49-F238E27FC236}">
                        <a16:creationId xmlns:a16="http://schemas.microsoft.com/office/drawing/2014/main" id="{AD9CEBAB-9FFD-43A6-C104-87649D43800C}"/>
                      </a:ext>
                    </a:extLst>
                  </p:cNvPr>
                  <p:cNvSpPr/>
                  <p:nvPr/>
                </p:nvSpPr>
                <p:spPr>
                  <a:xfrm>
                    <a:off x="815134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1" name="正方形/長方形 140">
                    <a:extLst>
                      <a:ext uri="{FF2B5EF4-FFF2-40B4-BE49-F238E27FC236}">
                        <a16:creationId xmlns:a16="http://schemas.microsoft.com/office/drawing/2014/main" id="{5B573FC5-59FE-D660-F54F-99490B4D5932}"/>
                      </a:ext>
                    </a:extLst>
                  </p:cNvPr>
                  <p:cNvSpPr/>
                  <p:nvPr/>
                </p:nvSpPr>
                <p:spPr>
                  <a:xfrm>
                    <a:off x="815134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2" name="正方形/長方形 141">
                    <a:extLst>
                      <a:ext uri="{FF2B5EF4-FFF2-40B4-BE49-F238E27FC236}">
                        <a16:creationId xmlns:a16="http://schemas.microsoft.com/office/drawing/2014/main" id="{E6F78379-9ABC-A0FE-7315-6F4AD6D28443}"/>
                      </a:ext>
                    </a:extLst>
                  </p:cNvPr>
                  <p:cNvSpPr/>
                  <p:nvPr/>
                </p:nvSpPr>
                <p:spPr>
                  <a:xfrm>
                    <a:off x="815134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4" name="正方形/長方形 143">
                    <a:extLst>
                      <a:ext uri="{FF2B5EF4-FFF2-40B4-BE49-F238E27FC236}">
                        <a16:creationId xmlns:a16="http://schemas.microsoft.com/office/drawing/2014/main" id="{7387FF43-ACA9-4E98-60FA-5EFC82F41FE5}"/>
                      </a:ext>
                    </a:extLst>
                  </p:cNvPr>
                  <p:cNvSpPr/>
                  <p:nvPr/>
                </p:nvSpPr>
                <p:spPr>
                  <a:xfrm>
                    <a:off x="88053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5" name="正方形/長方形 144">
                    <a:extLst>
                      <a:ext uri="{FF2B5EF4-FFF2-40B4-BE49-F238E27FC236}">
                        <a16:creationId xmlns:a16="http://schemas.microsoft.com/office/drawing/2014/main" id="{169958CE-BC2D-3712-D58D-4F9FFB72F386}"/>
                      </a:ext>
                    </a:extLst>
                  </p:cNvPr>
                  <p:cNvSpPr/>
                  <p:nvPr/>
                </p:nvSpPr>
                <p:spPr>
                  <a:xfrm>
                    <a:off x="88053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6" name="正方形/長方形 145">
                    <a:extLst>
                      <a:ext uri="{FF2B5EF4-FFF2-40B4-BE49-F238E27FC236}">
                        <a16:creationId xmlns:a16="http://schemas.microsoft.com/office/drawing/2014/main" id="{818D07F2-EF35-0B3F-89BC-BF3FB195C0DB}"/>
                      </a:ext>
                    </a:extLst>
                  </p:cNvPr>
                  <p:cNvSpPr/>
                  <p:nvPr/>
                </p:nvSpPr>
                <p:spPr>
                  <a:xfrm>
                    <a:off x="88053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7" name="正方形/長方形 146">
                    <a:extLst>
                      <a:ext uri="{FF2B5EF4-FFF2-40B4-BE49-F238E27FC236}">
                        <a16:creationId xmlns:a16="http://schemas.microsoft.com/office/drawing/2014/main" id="{6D6FB3E4-C92F-11A2-0D98-4F0B9D53B87E}"/>
                      </a:ext>
                    </a:extLst>
                  </p:cNvPr>
                  <p:cNvSpPr/>
                  <p:nvPr/>
                </p:nvSpPr>
                <p:spPr>
                  <a:xfrm>
                    <a:off x="88053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8" name="正方形/長方形 147">
                    <a:extLst>
                      <a:ext uri="{FF2B5EF4-FFF2-40B4-BE49-F238E27FC236}">
                        <a16:creationId xmlns:a16="http://schemas.microsoft.com/office/drawing/2014/main" id="{65B8FFB7-A416-7960-BB5C-531BECB4E6E2}"/>
                      </a:ext>
                    </a:extLst>
                  </p:cNvPr>
                  <p:cNvSpPr/>
                  <p:nvPr/>
                </p:nvSpPr>
                <p:spPr>
                  <a:xfrm>
                    <a:off x="88053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49" name="正方形/長方形 148">
                    <a:extLst>
                      <a:ext uri="{FF2B5EF4-FFF2-40B4-BE49-F238E27FC236}">
                        <a16:creationId xmlns:a16="http://schemas.microsoft.com/office/drawing/2014/main" id="{09840411-4308-3BF1-ADEF-6D69DCCC165C}"/>
                      </a:ext>
                    </a:extLst>
                  </p:cNvPr>
                  <p:cNvSpPr/>
                  <p:nvPr/>
                </p:nvSpPr>
                <p:spPr>
                  <a:xfrm>
                    <a:off x="88053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0" name="正方形/長方形 149">
                    <a:extLst>
                      <a:ext uri="{FF2B5EF4-FFF2-40B4-BE49-F238E27FC236}">
                        <a16:creationId xmlns:a16="http://schemas.microsoft.com/office/drawing/2014/main" id="{B89B6FE7-3619-6FE0-D030-87DE5F3278E8}"/>
                      </a:ext>
                    </a:extLst>
                  </p:cNvPr>
                  <p:cNvSpPr/>
                  <p:nvPr/>
                </p:nvSpPr>
                <p:spPr>
                  <a:xfrm>
                    <a:off x="9846799" y="22668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1" name="正方形/長方形 150">
                    <a:extLst>
                      <a:ext uri="{FF2B5EF4-FFF2-40B4-BE49-F238E27FC236}">
                        <a16:creationId xmlns:a16="http://schemas.microsoft.com/office/drawing/2014/main" id="{930B3217-45DD-BC64-D04B-760331A9DD5A}"/>
                      </a:ext>
                    </a:extLst>
                  </p:cNvPr>
                  <p:cNvSpPr/>
                  <p:nvPr/>
                </p:nvSpPr>
                <p:spPr>
                  <a:xfrm>
                    <a:off x="9846799" y="27050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2" name="正方形/長方形 151">
                    <a:extLst>
                      <a:ext uri="{FF2B5EF4-FFF2-40B4-BE49-F238E27FC236}">
                        <a16:creationId xmlns:a16="http://schemas.microsoft.com/office/drawing/2014/main" id="{CB0C6563-1A52-F28C-D959-DCDF45E3FB0F}"/>
                      </a:ext>
                    </a:extLst>
                  </p:cNvPr>
                  <p:cNvSpPr/>
                  <p:nvPr/>
                </p:nvSpPr>
                <p:spPr>
                  <a:xfrm>
                    <a:off x="9846799" y="314554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3" name="正方形/長方形 152">
                    <a:extLst>
                      <a:ext uri="{FF2B5EF4-FFF2-40B4-BE49-F238E27FC236}">
                        <a16:creationId xmlns:a16="http://schemas.microsoft.com/office/drawing/2014/main" id="{91BE986A-217F-E4D0-4844-EAF672654362}"/>
                      </a:ext>
                    </a:extLst>
                  </p:cNvPr>
                  <p:cNvSpPr/>
                  <p:nvPr/>
                </p:nvSpPr>
                <p:spPr>
                  <a:xfrm>
                    <a:off x="9846799" y="3583692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4" name="正方形/長方形 153">
                    <a:extLst>
                      <a:ext uri="{FF2B5EF4-FFF2-40B4-BE49-F238E27FC236}">
                        <a16:creationId xmlns:a16="http://schemas.microsoft.com/office/drawing/2014/main" id="{DAE1D59F-B6B2-E54D-3E8D-4C6AC483B20D}"/>
                      </a:ext>
                    </a:extLst>
                  </p:cNvPr>
                  <p:cNvSpPr/>
                  <p:nvPr/>
                </p:nvSpPr>
                <p:spPr>
                  <a:xfrm>
                    <a:off x="9846799" y="40194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5" name="正方形/長方形 154">
                    <a:extLst>
                      <a:ext uri="{FF2B5EF4-FFF2-40B4-BE49-F238E27FC236}">
                        <a16:creationId xmlns:a16="http://schemas.microsoft.com/office/drawing/2014/main" id="{CB30C6B0-B30B-F559-0FFF-435E2FC68A4F}"/>
                      </a:ext>
                    </a:extLst>
                  </p:cNvPr>
                  <p:cNvSpPr/>
                  <p:nvPr/>
                </p:nvSpPr>
                <p:spPr>
                  <a:xfrm>
                    <a:off x="9846799" y="4457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6" name="正方形/長方形 155">
                    <a:extLst>
                      <a:ext uri="{FF2B5EF4-FFF2-40B4-BE49-F238E27FC236}">
                        <a16:creationId xmlns:a16="http://schemas.microsoft.com/office/drawing/2014/main" id="{F78FC84C-F148-3359-0463-6952A4E02D05}"/>
                      </a:ext>
                    </a:extLst>
                  </p:cNvPr>
                  <p:cNvSpPr/>
                  <p:nvPr/>
                </p:nvSpPr>
                <p:spPr>
                  <a:xfrm>
                    <a:off x="98467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7" name="正方形/長方形 156">
                    <a:extLst>
                      <a:ext uri="{FF2B5EF4-FFF2-40B4-BE49-F238E27FC236}">
                        <a16:creationId xmlns:a16="http://schemas.microsoft.com/office/drawing/2014/main" id="{63B49F9A-9E50-C2B8-5A10-A066822B74F5}"/>
                      </a:ext>
                    </a:extLst>
                  </p:cNvPr>
                  <p:cNvSpPr/>
                  <p:nvPr/>
                </p:nvSpPr>
                <p:spPr>
                  <a:xfrm>
                    <a:off x="98467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8" name="正方形/長方形 157">
                    <a:extLst>
                      <a:ext uri="{FF2B5EF4-FFF2-40B4-BE49-F238E27FC236}">
                        <a16:creationId xmlns:a16="http://schemas.microsoft.com/office/drawing/2014/main" id="{06168E0F-2B76-7F56-CAE2-F6218AA83981}"/>
                      </a:ext>
                    </a:extLst>
                  </p:cNvPr>
                  <p:cNvSpPr/>
                  <p:nvPr/>
                </p:nvSpPr>
                <p:spPr>
                  <a:xfrm>
                    <a:off x="8799049" y="52196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59" name="正方形/長方形 158">
                    <a:extLst>
                      <a:ext uri="{FF2B5EF4-FFF2-40B4-BE49-F238E27FC236}">
                        <a16:creationId xmlns:a16="http://schemas.microsoft.com/office/drawing/2014/main" id="{EDB11ED0-9DE1-5D96-A168-C8BDB5E2625B}"/>
                      </a:ext>
                    </a:extLst>
                  </p:cNvPr>
                  <p:cNvSpPr/>
                  <p:nvPr/>
                </p:nvSpPr>
                <p:spPr>
                  <a:xfrm>
                    <a:off x="8799049" y="56577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0" name="正方形/長方形 159">
                    <a:extLst>
                      <a:ext uri="{FF2B5EF4-FFF2-40B4-BE49-F238E27FC236}">
                        <a16:creationId xmlns:a16="http://schemas.microsoft.com/office/drawing/2014/main" id="{4B17B8B8-ADB5-B607-E19B-2776B45CB648}"/>
                      </a:ext>
                    </a:extLst>
                  </p:cNvPr>
                  <p:cNvSpPr/>
                  <p:nvPr/>
                </p:nvSpPr>
                <p:spPr>
                  <a:xfrm>
                    <a:off x="81513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1" name="正方形/長方形 160">
                    <a:extLst>
                      <a:ext uri="{FF2B5EF4-FFF2-40B4-BE49-F238E27FC236}">
                        <a16:creationId xmlns:a16="http://schemas.microsoft.com/office/drawing/2014/main" id="{EA812A62-4E69-D253-58E5-AC3E7F13C317}"/>
                      </a:ext>
                    </a:extLst>
                  </p:cNvPr>
                  <p:cNvSpPr/>
                  <p:nvPr/>
                </p:nvSpPr>
                <p:spPr>
                  <a:xfrm>
                    <a:off x="81513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2" name="正方形/長方形 161">
                    <a:extLst>
                      <a:ext uri="{FF2B5EF4-FFF2-40B4-BE49-F238E27FC236}">
                        <a16:creationId xmlns:a16="http://schemas.microsoft.com/office/drawing/2014/main" id="{DB23D398-B9BD-7EA6-C1BC-4E658691BCE8}"/>
                      </a:ext>
                    </a:extLst>
                  </p:cNvPr>
                  <p:cNvSpPr/>
                  <p:nvPr/>
                </p:nvSpPr>
                <p:spPr>
                  <a:xfrm>
                    <a:off x="658289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3" name="正方形/長方形 162">
                    <a:extLst>
                      <a:ext uri="{FF2B5EF4-FFF2-40B4-BE49-F238E27FC236}">
                        <a16:creationId xmlns:a16="http://schemas.microsoft.com/office/drawing/2014/main" id="{E78CDF3B-C012-3BF6-3AD4-6ED249306457}"/>
                      </a:ext>
                    </a:extLst>
                  </p:cNvPr>
                  <p:cNvSpPr/>
                  <p:nvPr/>
                </p:nvSpPr>
                <p:spPr>
                  <a:xfrm>
                    <a:off x="658289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4" name="正方形/長方形 163">
                    <a:extLst>
                      <a:ext uri="{FF2B5EF4-FFF2-40B4-BE49-F238E27FC236}">
                        <a16:creationId xmlns:a16="http://schemas.microsoft.com/office/drawing/2014/main" id="{79BD0FE3-35DF-6B62-6F05-61CB67279179}"/>
                      </a:ext>
                    </a:extLst>
                  </p:cNvPr>
                  <p:cNvSpPr/>
                  <p:nvPr/>
                </p:nvSpPr>
                <p:spPr>
                  <a:xfrm>
                    <a:off x="5928849" y="522596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5" name="正方形/長方形 164">
                    <a:extLst>
                      <a:ext uri="{FF2B5EF4-FFF2-40B4-BE49-F238E27FC236}">
                        <a16:creationId xmlns:a16="http://schemas.microsoft.com/office/drawing/2014/main" id="{CD8F1B32-3098-8B44-F93B-373124FCCAD6}"/>
                      </a:ext>
                    </a:extLst>
                  </p:cNvPr>
                  <p:cNvSpPr/>
                  <p:nvPr/>
                </p:nvSpPr>
                <p:spPr>
                  <a:xfrm>
                    <a:off x="5928849" y="5664111"/>
                    <a:ext cx="503701" cy="21916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166" name="楕円 165">
                    <a:extLst>
                      <a:ext uri="{FF2B5EF4-FFF2-40B4-BE49-F238E27FC236}">
                        <a16:creationId xmlns:a16="http://schemas.microsoft.com/office/drawing/2014/main" id="{A2498AE2-DB2F-1C76-9BFD-8DB5A2595FF3}"/>
                      </a:ext>
                    </a:extLst>
                  </p:cNvPr>
                  <p:cNvSpPr/>
                  <p:nvPr/>
                </p:nvSpPr>
                <p:spPr>
                  <a:xfrm>
                    <a:off x="8134350" y="4267200"/>
                    <a:ext cx="533400" cy="533400"/>
                  </a:xfrm>
                  <a:prstGeom prst="ellipse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sp>
              <p:nvSpPr>
                <p:cNvPr id="168" name="正方形/長方形 167">
                  <a:extLst>
                    <a:ext uri="{FF2B5EF4-FFF2-40B4-BE49-F238E27FC236}">
                      <a16:creationId xmlns:a16="http://schemas.microsoft.com/office/drawing/2014/main" id="{1BC8DDDC-A758-1A3D-24FF-86889A30D847}"/>
                    </a:ext>
                  </a:extLst>
                </p:cNvPr>
                <p:cNvSpPr/>
                <p:nvPr/>
              </p:nvSpPr>
              <p:spPr>
                <a:xfrm>
                  <a:off x="10699750" y="1485900"/>
                  <a:ext cx="45719" cy="4699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69" name="テキスト ボックス 168">
                  <a:extLst>
                    <a:ext uri="{FF2B5EF4-FFF2-40B4-BE49-F238E27FC236}">
                      <a16:creationId xmlns:a16="http://schemas.microsoft.com/office/drawing/2014/main" id="{B0C388BF-1AE9-BC97-AAEE-BED2555E77AF}"/>
                    </a:ext>
                  </a:extLst>
                </p:cNvPr>
                <p:cNvSpPr txBox="1"/>
                <p:nvPr/>
              </p:nvSpPr>
              <p:spPr>
                <a:xfrm>
                  <a:off x="10718740" y="1475740"/>
                  <a:ext cx="400110" cy="482600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kumimoji="1" lang="ja-JP" altLang="en-US" sz="1400" dirty="0"/>
                    <a:t>入口</a:t>
                  </a:r>
                </a:p>
              </p:txBody>
            </p:sp>
            <p:sp>
              <p:nvSpPr>
                <p:cNvPr id="171" name="正方形/長方形 170">
                  <a:extLst>
                    <a:ext uri="{FF2B5EF4-FFF2-40B4-BE49-F238E27FC236}">
                      <a16:creationId xmlns:a16="http://schemas.microsoft.com/office/drawing/2014/main" id="{104E0958-0338-93E6-6DC6-BC18EE68E746}"/>
                    </a:ext>
                  </a:extLst>
                </p:cNvPr>
                <p:cNvSpPr/>
                <p:nvPr/>
              </p:nvSpPr>
              <p:spPr>
                <a:xfrm rot="16200000">
                  <a:off x="7910196" y="-471807"/>
                  <a:ext cx="77470" cy="345694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72" name="テキスト ボックス 171">
                  <a:extLst>
                    <a:ext uri="{FF2B5EF4-FFF2-40B4-BE49-F238E27FC236}">
                      <a16:creationId xmlns:a16="http://schemas.microsoft.com/office/drawing/2014/main" id="{73CA697C-E23B-2003-146A-E968B0F1184F}"/>
                    </a:ext>
                  </a:extLst>
                </p:cNvPr>
                <p:cNvSpPr txBox="1"/>
                <p:nvPr/>
              </p:nvSpPr>
              <p:spPr>
                <a:xfrm>
                  <a:off x="7482840" y="853440"/>
                  <a:ext cx="8763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kumimoji="1" lang="ja-JP" altLang="en-US" dirty="0"/>
                    <a:t>黒板</a:t>
                  </a:r>
                </a:p>
              </p:txBody>
            </p:sp>
          </p:grpSp>
          <p:sp>
            <p:nvSpPr>
              <p:cNvPr id="175" name="テキスト ボックス 174">
                <a:extLst>
                  <a:ext uri="{FF2B5EF4-FFF2-40B4-BE49-F238E27FC236}">
                    <a16:creationId xmlns:a16="http://schemas.microsoft.com/office/drawing/2014/main" id="{8590FD5A-58DB-6040-A3B8-7E538CE6E6BA}"/>
                  </a:ext>
                </a:extLst>
              </p:cNvPr>
              <p:cNvSpPr txBox="1"/>
              <p:nvPr/>
            </p:nvSpPr>
            <p:spPr>
              <a:xfrm>
                <a:off x="7721322" y="595122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  <p:sp>
            <p:nvSpPr>
              <p:cNvPr id="176" name="テキスト ボックス 175">
                <a:extLst>
                  <a:ext uri="{FF2B5EF4-FFF2-40B4-BE49-F238E27FC236}">
                    <a16:creationId xmlns:a16="http://schemas.microsoft.com/office/drawing/2014/main" id="{42D82228-9671-D4C7-00B2-00F0C5B7E3C9}"/>
                  </a:ext>
                </a:extLst>
              </p:cNvPr>
              <p:cNvSpPr txBox="1"/>
              <p:nvPr/>
            </p:nvSpPr>
            <p:spPr>
              <a:xfrm>
                <a:off x="7721322" y="6172200"/>
                <a:ext cx="553998" cy="34290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kumimoji="1" lang="ja-JP" altLang="en-US" sz="2400" b="1" dirty="0"/>
                  <a:t>～</a:t>
                </a:r>
                <a:endParaRPr kumimoji="1" lang="ja-JP" altLang="en-US" b="1" dirty="0"/>
              </a:p>
            </p:txBody>
          </p:sp>
        </p:grpSp>
        <p:sp>
          <p:nvSpPr>
            <p:cNvPr id="181" name="テキスト ボックス 180">
              <a:extLst>
                <a:ext uri="{FF2B5EF4-FFF2-40B4-BE49-F238E27FC236}">
                  <a16:creationId xmlns:a16="http://schemas.microsoft.com/office/drawing/2014/main" id="{044AEED3-404B-F20C-8474-9F2C5C562FCB}"/>
                </a:ext>
              </a:extLst>
            </p:cNvPr>
            <p:cNvSpPr txBox="1"/>
            <p:nvPr/>
          </p:nvSpPr>
          <p:spPr>
            <a:xfrm>
              <a:off x="4488180" y="807720"/>
              <a:ext cx="1385570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dirty="0"/>
                <a:t>出展場所</a:t>
              </a:r>
              <a:endParaRPr kumimoji="1" lang="ja-JP" altLang="en-US" dirty="0"/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686FD823-813D-AD36-1070-B549208D609B}"/>
              </a:ext>
            </a:extLst>
          </p:cNvPr>
          <p:cNvGrpSpPr/>
          <p:nvPr/>
        </p:nvGrpSpPr>
        <p:grpSpPr>
          <a:xfrm>
            <a:off x="8356600" y="147416"/>
            <a:ext cx="3714750" cy="3540222"/>
            <a:chOff x="8356600" y="274416"/>
            <a:chExt cx="3714750" cy="3540222"/>
          </a:xfrm>
        </p:grpSpPr>
        <p:pic>
          <p:nvPicPr>
            <p:cNvPr id="9" name="図 8" descr="QR コード&#10;&#10;自動的に生成された説明">
              <a:extLst>
                <a:ext uri="{FF2B5EF4-FFF2-40B4-BE49-F238E27FC236}">
                  <a16:creationId xmlns:a16="http://schemas.microsoft.com/office/drawing/2014/main" id="{9AEA5191-6E32-75FE-0931-65CCACAFE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0844" y="274416"/>
              <a:ext cx="2695881" cy="2764131"/>
            </a:xfrm>
            <a:prstGeom prst="rect">
              <a:avLst/>
            </a:prstGeom>
          </p:spPr>
        </p:pic>
        <p:sp>
          <p:nvSpPr>
            <p:cNvPr id="192" name="テキスト ボックス 191">
              <a:extLst>
                <a:ext uri="{FF2B5EF4-FFF2-40B4-BE49-F238E27FC236}">
                  <a16:creationId xmlns:a16="http://schemas.microsoft.com/office/drawing/2014/main" id="{4CBE0BF5-1C2C-B4E7-D62E-0B1570C6E04E}"/>
                </a:ext>
              </a:extLst>
            </p:cNvPr>
            <p:cNvSpPr txBox="1"/>
            <p:nvPr/>
          </p:nvSpPr>
          <p:spPr>
            <a:xfrm>
              <a:off x="8356600" y="3006725"/>
              <a:ext cx="3714750" cy="807913"/>
            </a:xfrm>
            <a:prstGeom prst="rect">
              <a:avLst/>
            </a:prstGeom>
            <a:solidFill>
              <a:srgbClr val="FF0000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kumimoji="1" lang="en-US" altLang="ja-JP" sz="2400" b="1" dirty="0">
                  <a:solidFill>
                    <a:schemeClr val="bg1"/>
                  </a:solidFill>
                </a:rPr>
                <a:t>“</a:t>
              </a:r>
              <a:r>
                <a:rPr kumimoji="1" lang="ja-JP" altLang="en-US" sz="2400" b="1" dirty="0">
                  <a:solidFill>
                    <a:schemeClr val="bg1"/>
                  </a:solidFill>
                </a:rPr>
                <a:t>自作</a:t>
              </a:r>
              <a:r>
                <a:rPr kumimoji="1" lang="en-US" altLang="ja-JP" sz="2400" b="1" dirty="0">
                  <a:solidFill>
                    <a:schemeClr val="bg1"/>
                  </a:solidFill>
                </a:rPr>
                <a:t>”</a:t>
              </a:r>
              <a:r>
                <a:rPr kumimoji="1" lang="ja-JP" altLang="en-US" b="1" dirty="0">
                  <a:solidFill>
                    <a:schemeClr val="bg1"/>
                  </a:solidFill>
                </a:rPr>
                <a:t>ポートフォリオサイト</a:t>
              </a:r>
              <a:endParaRPr kumimoji="1" lang="en-US" altLang="ja-JP" b="1" dirty="0">
                <a:solidFill>
                  <a:schemeClr val="bg1"/>
                </a:solidFill>
              </a:endParaRPr>
            </a:p>
            <a:p>
              <a:pPr algn="dist"/>
              <a:endParaRPr kumimoji="1" lang="en-US" altLang="ja-JP" sz="1050" b="1" dirty="0">
                <a:solidFill>
                  <a:schemeClr val="bg1"/>
                </a:solidFill>
              </a:endParaRPr>
            </a:p>
            <a:p>
              <a:pPr algn="ctr"/>
              <a:r>
                <a:rPr lang="ja-JP" altLang="en-US" sz="1200" dirty="0">
                  <a:solidFill>
                    <a:schemeClr val="bg1"/>
                  </a:solidFill>
                </a:rPr>
                <a:t>まっさらなメモ帳から作りました</a:t>
              </a:r>
              <a:endParaRPr kumimoji="1" lang="ja-JP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7" name="グループ化 196">
            <a:extLst>
              <a:ext uri="{FF2B5EF4-FFF2-40B4-BE49-F238E27FC236}">
                <a16:creationId xmlns:a16="http://schemas.microsoft.com/office/drawing/2014/main" id="{B1C6A685-10DF-766C-DFF4-D0B38DB1EC7C}"/>
              </a:ext>
            </a:extLst>
          </p:cNvPr>
          <p:cNvGrpSpPr/>
          <p:nvPr/>
        </p:nvGrpSpPr>
        <p:grpSpPr>
          <a:xfrm rot="19500000">
            <a:off x="998192" y="1624463"/>
            <a:ext cx="5468702" cy="713581"/>
            <a:chOff x="2981325" y="1772444"/>
            <a:chExt cx="6562725" cy="713581"/>
          </a:xfrm>
        </p:grpSpPr>
        <p:sp>
          <p:nvSpPr>
            <p:cNvPr id="187" name="テキスト ボックス 186">
              <a:extLst>
                <a:ext uri="{FF2B5EF4-FFF2-40B4-BE49-F238E27FC236}">
                  <a16:creationId xmlns:a16="http://schemas.microsoft.com/office/drawing/2014/main" id="{D580C69E-210D-FD0D-6EC1-C7EAC8F4F966}"/>
                </a:ext>
              </a:extLst>
            </p:cNvPr>
            <p:cNvSpPr txBox="1"/>
            <p:nvPr/>
          </p:nvSpPr>
          <p:spPr>
            <a:xfrm>
              <a:off x="3654196" y="1772444"/>
              <a:ext cx="52673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ja-JP" altLang="en-US" sz="3600" b="1" dirty="0">
                  <a:solidFill>
                    <a:schemeClr val="bg1"/>
                  </a:solidFill>
                  <a:effectLst/>
                  <a:latin typeface="HG明朝E" panose="02020909000000000000" pitchFamily="17" charset="-128"/>
                  <a:ea typeface="HG明朝E" panose="02020909000000000000" pitchFamily="17" charset="-128"/>
                </a:rPr>
                <a:t>出展作品</a:t>
              </a:r>
              <a:endParaRPr kumimoji="1" lang="ja-JP" altLang="en-US" sz="3600" b="1" dirty="0">
                <a:solidFill>
                  <a:schemeClr val="bg1"/>
                </a:solidFill>
                <a:effectLst/>
                <a:latin typeface="HG明朝E" panose="02020909000000000000" pitchFamily="17" charset="-128"/>
                <a:ea typeface="HG明朝E" panose="02020909000000000000" pitchFamily="17" charset="-128"/>
              </a:endParaRPr>
            </a:p>
          </p:txBody>
        </p:sp>
        <p:sp>
          <p:nvSpPr>
            <p:cNvPr id="193" name="正方形/長方形 192">
              <a:extLst>
                <a:ext uri="{FF2B5EF4-FFF2-40B4-BE49-F238E27FC236}">
                  <a16:creationId xmlns:a16="http://schemas.microsoft.com/office/drawing/2014/main" id="{2EDAFCA3-E22D-C3DC-ACAD-5BF1AA077ABD}"/>
                </a:ext>
              </a:extLst>
            </p:cNvPr>
            <p:cNvSpPr/>
            <p:nvPr/>
          </p:nvSpPr>
          <p:spPr>
            <a:xfrm>
              <a:off x="2981325" y="2428875"/>
              <a:ext cx="6562725" cy="5715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94" name="グループ化 193">
            <a:extLst>
              <a:ext uri="{FF2B5EF4-FFF2-40B4-BE49-F238E27FC236}">
                <a16:creationId xmlns:a16="http://schemas.microsoft.com/office/drawing/2014/main" id="{6B795D83-2B23-7D30-7D09-5C6B60357322}"/>
              </a:ext>
            </a:extLst>
          </p:cNvPr>
          <p:cNvGrpSpPr/>
          <p:nvPr/>
        </p:nvGrpSpPr>
        <p:grpSpPr>
          <a:xfrm>
            <a:off x="184149" y="133349"/>
            <a:ext cx="2355851" cy="2355851"/>
            <a:chOff x="2135140" y="3053948"/>
            <a:chExt cx="1358359" cy="1358359"/>
          </a:xfrm>
        </p:grpSpPr>
        <p:sp>
          <p:nvSpPr>
            <p:cNvPr id="195" name="楕円 194" descr="スーツを着た男性&#10;&#10;自動的に生成された説明">
              <a:extLst>
                <a:ext uri="{FF2B5EF4-FFF2-40B4-BE49-F238E27FC236}">
                  <a16:creationId xmlns:a16="http://schemas.microsoft.com/office/drawing/2014/main" id="{86D3D9D2-23C9-62F8-9768-45CDB5EFCD4B}"/>
                </a:ext>
              </a:extLst>
            </p:cNvPr>
            <p:cNvSpPr/>
            <p:nvPr/>
          </p:nvSpPr>
          <p:spPr>
            <a:xfrm>
              <a:off x="2135140" y="3053948"/>
              <a:ext cx="1358359" cy="1358359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7000" b="-17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6" name="フリーフォーム: 図形 195">
              <a:extLst>
                <a:ext uri="{FF2B5EF4-FFF2-40B4-BE49-F238E27FC236}">
                  <a16:creationId xmlns:a16="http://schemas.microsoft.com/office/drawing/2014/main" id="{CE0F8349-0CD8-4A83-A69A-F11777DCEB24}"/>
                </a:ext>
              </a:extLst>
            </p:cNvPr>
            <p:cNvSpPr/>
            <p:nvPr/>
          </p:nvSpPr>
          <p:spPr>
            <a:xfrm>
              <a:off x="2379645" y="3775237"/>
              <a:ext cx="869350" cy="448258"/>
            </a:xfrm>
            <a:custGeom>
              <a:avLst/>
              <a:gdLst>
                <a:gd name="connsiteX0" fmla="*/ 0 w 869350"/>
                <a:gd name="connsiteY0" fmla="*/ 0 h 448258"/>
                <a:gd name="connsiteX1" fmla="*/ 869350 w 869350"/>
                <a:gd name="connsiteY1" fmla="*/ 0 h 448258"/>
                <a:gd name="connsiteX2" fmla="*/ 869350 w 869350"/>
                <a:gd name="connsiteY2" fmla="*/ 448258 h 448258"/>
                <a:gd name="connsiteX3" fmla="*/ 0 w 869350"/>
                <a:gd name="connsiteY3" fmla="*/ 448258 h 448258"/>
                <a:gd name="connsiteX4" fmla="*/ 0 w 869350"/>
                <a:gd name="connsiteY4" fmla="*/ 0 h 448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350" h="448258">
                  <a:moveTo>
                    <a:pt x="0" y="0"/>
                  </a:moveTo>
                  <a:lnTo>
                    <a:pt x="869350" y="0"/>
                  </a:lnTo>
                  <a:lnTo>
                    <a:pt x="869350" y="448258"/>
                  </a:lnTo>
                  <a:lnTo>
                    <a:pt x="0" y="448258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b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kumimoji="1" lang="ja-JP" altLang="en-US" sz="2200" kern="1200" dirty="0"/>
                <a:t>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170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D50E2-16F9-9BEF-001B-4E3951D0F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85EE04F4-8B3D-AF32-D57C-1A17E7BE5E2C}"/>
              </a:ext>
            </a:extLst>
          </p:cNvPr>
          <p:cNvGrpSpPr/>
          <p:nvPr/>
        </p:nvGrpSpPr>
        <p:grpSpPr>
          <a:xfrm>
            <a:off x="100381" y="2920694"/>
            <a:ext cx="11841018" cy="3859406"/>
            <a:chOff x="100381" y="2920694"/>
            <a:chExt cx="11841018" cy="3859406"/>
          </a:xfrm>
        </p:grpSpPr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07419951-E19C-B84D-C726-FB8767C139D3}"/>
                </a:ext>
              </a:extLst>
            </p:cNvPr>
            <p:cNvSpPr/>
            <p:nvPr/>
          </p:nvSpPr>
          <p:spPr>
            <a:xfrm>
              <a:off x="100381" y="3122762"/>
              <a:ext cx="11841018" cy="3657338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4DAC77B4-1F27-2AD7-103D-4C5A45F5C643}"/>
                </a:ext>
              </a:extLst>
            </p:cNvPr>
            <p:cNvSpPr/>
            <p:nvPr/>
          </p:nvSpPr>
          <p:spPr>
            <a:xfrm>
              <a:off x="7988060" y="3133725"/>
              <a:ext cx="3946765" cy="36290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5BDA5F0-600D-03A4-4632-E4E566AA1CE6}"/>
                </a:ext>
              </a:extLst>
            </p:cNvPr>
            <p:cNvSpPr/>
            <p:nvPr/>
          </p:nvSpPr>
          <p:spPr>
            <a:xfrm>
              <a:off x="4071668" y="3133725"/>
              <a:ext cx="3933645" cy="36290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9DFC6C27-EED0-5E0B-1870-33BC0CB544EC}"/>
                </a:ext>
              </a:extLst>
            </p:cNvPr>
            <p:cNvSpPr/>
            <p:nvPr/>
          </p:nvSpPr>
          <p:spPr>
            <a:xfrm>
              <a:off x="104775" y="3133725"/>
              <a:ext cx="3966893" cy="36290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5" name="図 14" descr="水, 屋外, 船, 座る が含まれている画像&#10;&#10;自動的に生成された説明">
              <a:extLst>
                <a:ext uri="{FF2B5EF4-FFF2-40B4-BE49-F238E27FC236}">
                  <a16:creationId xmlns:a16="http://schemas.microsoft.com/office/drawing/2014/main" id="{E1832F6E-01C2-A4D7-9B86-438F453AF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07" y="4269189"/>
              <a:ext cx="3856007" cy="2172399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CD1614F-8060-31D5-BC5E-2834421517D1}"/>
                </a:ext>
              </a:extLst>
            </p:cNvPr>
            <p:cNvSpPr txBox="1"/>
            <p:nvPr/>
          </p:nvSpPr>
          <p:spPr>
            <a:xfrm>
              <a:off x="1104174" y="2920694"/>
              <a:ext cx="19064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/>
                <a:t>パーティクル 例</a:t>
              </a:r>
              <a:endParaRPr lang="en-US" altLang="ja-JP" dirty="0"/>
            </a:p>
          </p:txBody>
        </p:sp>
        <p:pic>
          <p:nvPicPr>
            <p:cNvPr id="18" name="図 17" descr="水, 屋外, ボート, 船 が含まれている画像&#10;&#10;自動的に生成された説明">
              <a:extLst>
                <a:ext uri="{FF2B5EF4-FFF2-40B4-BE49-F238E27FC236}">
                  <a16:creationId xmlns:a16="http://schemas.microsoft.com/office/drawing/2014/main" id="{55C260D0-D1B1-7121-FE03-15C027526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0562" y="4268831"/>
              <a:ext cx="3856007" cy="2172399"/>
            </a:xfrm>
            <a:prstGeom prst="rect">
              <a:avLst/>
            </a:prstGeom>
          </p:spPr>
        </p:pic>
        <p:pic>
          <p:nvPicPr>
            <p:cNvPr id="10" name="図 9" descr="砂浜を歩く人々&#10;&#10;自動的に生成された説明">
              <a:extLst>
                <a:ext uri="{FF2B5EF4-FFF2-40B4-BE49-F238E27FC236}">
                  <a16:creationId xmlns:a16="http://schemas.microsoft.com/office/drawing/2014/main" id="{74C9EA04-70DA-3515-2747-DB8BF1BC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816" y="4259032"/>
              <a:ext cx="3856007" cy="2172399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9D06F5A4-6161-AABA-D615-0015B6689BFE}"/>
                </a:ext>
              </a:extLst>
            </p:cNvPr>
            <p:cNvSpPr txBox="1"/>
            <p:nvPr/>
          </p:nvSpPr>
          <p:spPr>
            <a:xfrm>
              <a:off x="189781" y="3606645"/>
              <a:ext cx="3709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dirty="0"/>
                <a:t>雨</a:t>
              </a:r>
              <a:endParaRPr kumimoji="1" lang="ja-JP" altLang="en-US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965DFE6-6B9C-E79B-5040-C5F30097C2B6}"/>
                </a:ext>
              </a:extLst>
            </p:cNvPr>
            <p:cNvSpPr txBox="1"/>
            <p:nvPr/>
          </p:nvSpPr>
          <p:spPr>
            <a:xfrm>
              <a:off x="4105304" y="3569261"/>
              <a:ext cx="3709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ja-JP" altLang="en-US" dirty="0"/>
                <a:t>雪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55B3D07-4CD6-0613-2EC3-B01EB4604F99}"/>
                </a:ext>
              </a:extLst>
            </p:cNvPr>
            <p:cNvSpPr txBox="1"/>
            <p:nvPr/>
          </p:nvSpPr>
          <p:spPr>
            <a:xfrm>
              <a:off x="8071451" y="3526131"/>
              <a:ext cx="37093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ja-JP" altLang="en-US" dirty="0"/>
                <a:t>ダメージ</a:t>
              </a:r>
              <a:r>
                <a:rPr lang="ja-JP" altLang="en-US" dirty="0"/>
                <a:t>表現</a:t>
              </a:r>
              <a:endParaRPr kumimoji="1" lang="ja-JP" altLang="en-US" dirty="0"/>
            </a:p>
          </p:txBody>
        </p:sp>
        <p:pic>
          <p:nvPicPr>
            <p:cNvPr id="12" name="グラフィックス 11" descr="雨 単色塗りつぶし">
              <a:extLst>
                <a:ext uri="{FF2B5EF4-FFF2-40B4-BE49-F238E27FC236}">
                  <a16:creationId xmlns:a16="http://schemas.microsoft.com/office/drawing/2014/main" id="{1C7EF924-3DE1-F45A-9901-1070268BB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33291" y="3502325"/>
              <a:ext cx="599536" cy="599536"/>
            </a:xfrm>
            <a:prstGeom prst="rect">
              <a:avLst/>
            </a:prstGeom>
          </p:spPr>
        </p:pic>
        <p:pic>
          <p:nvPicPr>
            <p:cNvPr id="14" name="グラフィックス 13" descr="雪 単色塗りつぶし">
              <a:extLst>
                <a:ext uri="{FF2B5EF4-FFF2-40B4-BE49-F238E27FC236}">
                  <a16:creationId xmlns:a16="http://schemas.microsoft.com/office/drawing/2014/main" id="{70A8A1D3-89A6-F62F-AB35-1D792D27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96333" y="3495136"/>
              <a:ext cx="632603" cy="632603"/>
            </a:xfrm>
            <a:prstGeom prst="rect">
              <a:avLst/>
            </a:prstGeom>
          </p:spPr>
        </p:pic>
        <p:pic>
          <p:nvPicPr>
            <p:cNvPr id="17" name="グラフィックス 16" descr="泡 単色塗りつぶし">
              <a:extLst>
                <a:ext uri="{FF2B5EF4-FFF2-40B4-BE49-F238E27FC236}">
                  <a16:creationId xmlns:a16="http://schemas.microsoft.com/office/drawing/2014/main" id="{EAC7393F-52AF-BB5A-B257-E7ECECC59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875034" y="3502323"/>
              <a:ext cx="521898" cy="521898"/>
            </a:xfrm>
            <a:prstGeom prst="rect">
              <a:avLst/>
            </a:prstGeom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84CCF3-F7BC-CE06-E225-EE464197696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84E235-E5A0-92DE-BAE0-C2C6996BE196}"/>
              </a:ext>
            </a:extLst>
          </p:cNvPr>
          <p:cNvSpPr txBox="1"/>
          <p:nvPr/>
        </p:nvSpPr>
        <p:spPr>
          <a:xfrm>
            <a:off x="236147" y="1642110"/>
            <a:ext cx="1146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lang="en-US" altLang="ja-JP" b="1" dirty="0"/>
          </a:p>
          <a:p>
            <a:r>
              <a:rPr lang="ja-JP" altLang="en-US" dirty="0"/>
              <a:t>大量のパーティクルを</a:t>
            </a:r>
            <a:r>
              <a:rPr lang="en-US" altLang="ja-JP" dirty="0"/>
              <a:t>GPU</a:t>
            </a:r>
            <a:r>
              <a:rPr lang="ja-JP" altLang="en-US" dirty="0"/>
              <a:t>側で計算することで、処理負荷軽減。</a:t>
            </a:r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3E7A0D-1979-EE7A-B451-7A06D8C730B3}"/>
              </a:ext>
            </a:extLst>
          </p:cNvPr>
          <p:cNvSpPr txBox="1"/>
          <p:nvPr/>
        </p:nvSpPr>
        <p:spPr>
          <a:xfrm>
            <a:off x="2140950" y="468000"/>
            <a:ext cx="799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1 / 10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algn="ctr"/>
            <a:r>
              <a:rPr lang="en-US" altLang="ja-JP" sz="2400" b="1" dirty="0"/>
              <a:t>【</a:t>
            </a:r>
            <a:r>
              <a:rPr lang="ja-JP" altLang="en-US" sz="2400" b="1" dirty="0"/>
              <a:t>コンピュートシェーダーを使った</a:t>
            </a:r>
            <a:r>
              <a:rPr lang="en-US" altLang="ja-JP" sz="2400" b="1" dirty="0"/>
              <a:t>GPU</a:t>
            </a:r>
            <a:r>
              <a:rPr lang="ja-JP" altLang="en-US" sz="2400" b="1" dirty="0"/>
              <a:t>パーティクル</a:t>
            </a:r>
            <a:r>
              <a:rPr lang="en-US" altLang="ja-JP" sz="2400" b="1" dirty="0"/>
              <a:t>】</a:t>
            </a:r>
          </a:p>
          <a:p>
            <a:pPr algn="ctr"/>
            <a:r>
              <a:rPr lang="ja-JP" altLang="en-US" dirty="0"/>
              <a:t>（該当箇所：</a:t>
            </a:r>
            <a:r>
              <a:rPr lang="en-US" altLang="ja-JP" dirty="0" err="1"/>
              <a:t>GameObject</a:t>
            </a:r>
            <a:r>
              <a:rPr lang="en-US" altLang="ja-JP" dirty="0"/>
              <a:t>/Particle/particle.cpp</a:t>
            </a:r>
            <a:r>
              <a:rPr lang="ja-JP" altLang="en-US" dirty="0"/>
              <a:t>）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25822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F2F47-B437-9F04-E476-EC6D08F44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AD950F4-C763-6908-B114-0E6C18DBC571}"/>
              </a:ext>
            </a:extLst>
          </p:cNvPr>
          <p:cNvSpPr txBox="1"/>
          <p:nvPr/>
        </p:nvSpPr>
        <p:spPr>
          <a:xfrm>
            <a:off x="381461" y="1938251"/>
            <a:ext cx="113849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  <a:endParaRPr lang="en-US" altLang="ja-JP" b="1" dirty="0"/>
          </a:p>
          <a:p>
            <a:r>
              <a:rPr lang="ja-JP" altLang="en-US" dirty="0"/>
              <a:t>・バッファの作り方</a:t>
            </a:r>
            <a:endParaRPr lang="en-US" altLang="ja-JP" dirty="0"/>
          </a:p>
          <a:p>
            <a:r>
              <a:rPr lang="ja-JP" altLang="en-US" dirty="0"/>
              <a:t>　⇒コンピュートシェーダーを取り扱う記事を読み漁る</a:t>
            </a:r>
            <a:r>
              <a:rPr lang="en-US" altLang="ja-JP" dirty="0"/>
              <a:t>(Stack Overflow</a:t>
            </a:r>
            <a:r>
              <a:rPr lang="ja-JP" altLang="en-US" dirty="0"/>
              <a:t>、</a:t>
            </a:r>
            <a:r>
              <a:rPr lang="en-US" altLang="ja-JP" dirty="0" err="1"/>
              <a:t>Qiita</a:t>
            </a:r>
            <a:r>
              <a:rPr lang="ja-JP" altLang="en-US" dirty="0"/>
              <a:t>、有識者の個人サイト</a:t>
            </a:r>
            <a:r>
              <a:rPr lang="en-US" altLang="ja-JP" dirty="0"/>
              <a:t>)</a:t>
            </a:r>
          </a:p>
          <a:p>
            <a:r>
              <a:rPr lang="ja-JP" altLang="en-US" dirty="0"/>
              <a:t>　⇒一つ一つのメンバの意味を調べる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・</a:t>
            </a:r>
            <a:r>
              <a:rPr lang="en-US" altLang="ja-JP" dirty="0"/>
              <a:t>UAV</a:t>
            </a:r>
            <a:r>
              <a:rPr lang="ja-JP" altLang="en-US" dirty="0"/>
              <a:t>や</a:t>
            </a:r>
            <a:r>
              <a:rPr lang="en-US" altLang="ja-JP" dirty="0" err="1"/>
              <a:t>RWStructuredBuffer</a:t>
            </a:r>
            <a:r>
              <a:rPr lang="ja-JP" altLang="en-US" dirty="0"/>
              <a:t>の理解</a:t>
            </a:r>
            <a:endParaRPr lang="en-US" altLang="ja-JP" dirty="0"/>
          </a:p>
          <a:p>
            <a:r>
              <a:rPr lang="ja-JP" altLang="en-US" dirty="0"/>
              <a:t>　</a:t>
            </a:r>
            <a:endParaRPr lang="en-US" altLang="ja-JP" dirty="0"/>
          </a:p>
          <a:p>
            <a:endParaRPr lang="en-US" altLang="ja-JP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B84AE4B-9875-EC23-B4C8-9E10FAB3A4FC}"/>
              </a:ext>
            </a:extLst>
          </p:cNvPr>
          <p:cNvSpPr txBox="1"/>
          <p:nvPr/>
        </p:nvSpPr>
        <p:spPr>
          <a:xfrm>
            <a:off x="2137429" y="468000"/>
            <a:ext cx="7993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1 / 10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algn="ctr"/>
            <a:r>
              <a:rPr lang="en-US" altLang="ja-JP" sz="2400" b="1" dirty="0"/>
              <a:t>【</a:t>
            </a:r>
            <a:r>
              <a:rPr lang="ja-JP" altLang="en-US" sz="2400" b="1" dirty="0"/>
              <a:t>コンピュートシェーダーを使った</a:t>
            </a:r>
            <a:r>
              <a:rPr lang="en-US" altLang="ja-JP" sz="2400" b="1" dirty="0"/>
              <a:t>GPU</a:t>
            </a:r>
            <a:r>
              <a:rPr lang="ja-JP" altLang="en-US" sz="2400" b="1" dirty="0"/>
              <a:t>パーティクル</a:t>
            </a:r>
            <a:r>
              <a:rPr lang="en-US" altLang="ja-JP" sz="2400" b="1" dirty="0"/>
              <a:t>】</a:t>
            </a:r>
          </a:p>
          <a:p>
            <a:pPr algn="ctr"/>
            <a:r>
              <a:rPr lang="ja-JP" altLang="en-US" dirty="0"/>
              <a:t>（該当箇所：</a:t>
            </a:r>
            <a:r>
              <a:rPr lang="en-US" altLang="ja-JP" dirty="0" err="1"/>
              <a:t>GameObject</a:t>
            </a:r>
            <a:r>
              <a:rPr lang="en-US" altLang="ja-JP" dirty="0"/>
              <a:t>/Particle/particle.cpp</a:t>
            </a:r>
            <a:r>
              <a:rPr lang="ja-JP" altLang="en-US" dirty="0"/>
              <a:t>）</a:t>
            </a:r>
            <a:endParaRPr lang="en-US" altLang="ja-JP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F4991B-D67A-C230-B09F-54437987A33E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945E6343-483E-E07B-7815-A0799F51A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40" y="3722114"/>
            <a:ext cx="5930810" cy="2914600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2EE0D5-33E7-438C-A0B7-E86A22D2D818}"/>
              </a:ext>
            </a:extLst>
          </p:cNvPr>
          <p:cNvSpPr txBox="1"/>
          <p:nvPr/>
        </p:nvSpPr>
        <p:spPr>
          <a:xfrm>
            <a:off x="7024778" y="3398807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/>
              <a:t>バッファが正しく作れず、実装が困難だった部分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32768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2AEF8-18CD-2658-A238-969B218A6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3032BFE-B51D-5036-6A28-661595C104B0}"/>
              </a:ext>
            </a:extLst>
          </p:cNvPr>
          <p:cNvSpPr txBox="1"/>
          <p:nvPr/>
        </p:nvSpPr>
        <p:spPr>
          <a:xfrm>
            <a:off x="3367607" y="468000"/>
            <a:ext cx="5529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2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【std::function</a:t>
            </a:r>
            <a:r>
              <a:rPr kumimoji="1" lang="ja-JP" altLang="en-US" sz="2400" b="1" dirty="0"/>
              <a:t>でコールバック処理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kumimoji="1" lang="ja-JP" altLang="en-US" dirty="0"/>
              <a:t>（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Scene/loading.cpp</a:t>
            </a:r>
            <a:r>
              <a:rPr kumimoji="1" lang="ja-JP" altLang="en-US" dirty="0"/>
              <a:t>）</a:t>
            </a:r>
          </a:p>
        </p:txBody>
      </p:sp>
      <p:pic>
        <p:nvPicPr>
          <p:cNvPr id="12" name="図 11" descr="絵と文字の加工写真&#10;&#10;中程度の精度で自動的に生成された説明">
            <a:extLst>
              <a:ext uri="{FF2B5EF4-FFF2-40B4-BE49-F238E27FC236}">
                <a16:creationId xmlns:a16="http://schemas.microsoft.com/office/drawing/2014/main" id="{BA953BE8-BC18-E6F4-4C08-7C7B72B2A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545" y="3286036"/>
            <a:ext cx="5929802" cy="2804213"/>
          </a:xfrm>
          <a:prstGeom prst="rect">
            <a:avLst/>
          </a:prstGeom>
        </p:spPr>
      </p:pic>
      <p:pic>
        <p:nvPicPr>
          <p:cNvPr id="14" name="図 13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6998BB6F-5196-17BD-2B7C-D5D6C8CC6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9" y="3240255"/>
            <a:ext cx="5929802" cy="339577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A21EB58-F0F8-2473-91ED-C244496E1844}"/>
              </a:ext>
            </a:extLst>
          </p:cNvPr>
          <p:cNvSpPr txBox="1"/>
          <p:nvPr/>
        </p:nvSpPr>
        <p:spPr>
          <a:xfrm>
            <a:off x="129309" y="1859742"/>
            <a:ext cx="11682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概要</a:t>
            </a:r>
            <a:endParaRPr kumimoji="1" lang="en-US" altLang="ja-JP" b="1" dirty="0"/>
          </a:p>
          <a:p>
            <a:r>
              <a:rPr kumimoji="1" lang="ja-JP" altLang="en-US" dirty="0"/>
              <a:t>関数を保存</a:t>
            </a:r>
            <a:r>
              <a:rPr lang="ja-JP" altLang="en-US" dirty="0"/>
              <a:t>し、後</a:t>
            </a:r>
            <a:r>
              <a:rPr kumimoji="1" lang="ja-JP" altLang="en-US" dirty="0"/>
              <a:t>で呼び出すことで、ロードを挟んだうえでの動的なシーン遷移を実現。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36FCBA-B1E4-A16A-FC70-A5BB6C10956B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07947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FFF82-E42F-81FA-31A9-5AE3775DE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306A524-A44E-7F97-B724-C20CA0F25781}"/>
              </a:ext>
            </a:extLst>
          </p:cNvPr>
          <p:cNvSpPr txBox="1"/>
          <p:nvPr/>
        </p:nvSpPr>
        <p:spPr>
          <a:xfrm>
            <a:off x="3367607" y="468000"/>
            <a:ext cx="5529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2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【std::function</a:t>
            </a:r>
            <a:r>
              <a:rPr kumimoji="1" lang="ja-JP" altLang="en-US" sz="2400" b="1" dirty="0"/>
              <a:t>でコールバック処理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kumimoji="1" lang="ja-JP" altLang="en-US" dirty="0"/>
              <a:t>（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Scene/loading.cpp</a:t>
            </a:r>
            <a:r>
              <a:rPr kumimoji="1" lang="ja-JP" altLang="en-US" dirty="0"/>
              <a:t>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F96B56-2652-7F95-327A-60B5DA500B4C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8CB9856-DED1-C22F-ACB0-F62CC9B97DF7}"/>
              </a:ext>
            </a:extLst>
          </p:cNvPr>
          <p:cNvSpPr txBox="1"/>
          <p:nvPr/>
        </p:nvSpPr>
        <p:spPr>
          <a:xfrm>
            <a:off x="381462" y="1938251"/>
            <a:ext cx="5406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</a:p>
          <a:p>
            <a:r>
              <a:rPr lang="ja-JP" altLang="en-US" dirty="0"/>
              <a:t>この処理を思いつくまでに時間がかかった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C++</a:t>
            </a:r>
            <a:r>
              <a:rPr lang="ja-JP" altLang="en-US" dirty="0"/>
              <a:t>のコールバックについて調べ、検証を重ねた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ラムダ式について理解</a:t>
            </a:r>
            <a:endParaRPr lang="en-US" altLang="ja-JP" dirty="0"/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0B669A30-674E-10B4-268F-14C306F4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49" y="2180018"/>
            <a:ext cx="4109048" cy="459171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C78963-41C5-4B2A-B11D-93943DBB83D1}"/>
              </a:ext>
            </a:extLst>
          </p:cNvPr>
          <p:cNvSpPr txBox="1"/>
          <p:nvPr/>
        </p:nvSpPr>
        <p:spPr>
          <a:xfrm>
            <a:off x="7881669" y="1820173"/>
            <a:ext cx="42154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ロードシーンで実行される関数など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9398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00E75-6876-3CCE-FA30-54F2B751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325D4C-19DF-625A-6C38-2FC56650DA75}"/>
              </a:ext>
            </a:extLst>
          </p:cNvPr>
          <p:cNvSpPr txBox="1"/>
          <p:nvPr/>
        </p:nvSpPr>
        <p:spPr>
          <a:xfrm>
            <a:off x="335280" y="1873596"/>
            <a:ext cx="1085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lang="ja-JP" altLang="en-US" dirty="0"/>
              <a:t>ステートパターンを使うことによって、クラス内の管理が煩雑になることなく、綺麗に実装。</a:t>
            </a:r>
            <a:endParaRPr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02E51461-E6BD-57EF-CBCC-344E1EC21CDE}"/>
              </a:ext>
            </a:extLst>
          </p:cNvPr>
          <p:cNvSpPr txBox="1"/>
          <p:nvPr/>
        </p:nvSpPr>
        <p:spPr>
          <a:xfrm>
            <a:off x="2597987" y="468000"/>
            <a:ext cx="7069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3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lang="ja-JP" altLang="en-US" sz="2400" b="1" dirty="0"/>
              <a:t>ステートパターンを使ったステート管理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 err="1"/>
              <a:t>GameObject</a:t>
            </a:r>
            <a:r>
              <a:rPr lang="en-US" altLang="ja-JP" dirty="0"/>
              <a:t>/Entity/Player/</a:t>
            </a:r>
            <a:r>
              <a:rPr lang="en-US" altLang="ja-JP" dirty="0" err="1"/>
              <a:t>playerState.h</a:t>
            </a:r>
            <a:r>
              <a:rPr lang="ja-JP" altLang="en-US" dirty="0"/>
              <a:t>など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777AA45-DD3C-2CC5-4673-5700514D05DC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E2A3DECA-31F2-2AE2-03ED-2EA5669BEF6B}"/>
              </a:ext>
            </a:extLst>
          </p:cNvPr>
          <p:cNvGrpSpPr/>
          <p:nvPr/>
        </p:nvGrpSpPr>
        <p:grpSpPr>
          <a:xfrm>
            <a:off x="1285875" y="2567716"/>
            <a:ext cx="9848850" cy="4214086"/>
            <a:chOff x="2190750" y="2462941"/>
            <a:chExt cx="9848850" cy="4214086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068BE15F-D2CF-A05B-F8C5-28C7803EED19}"/>
                </a:ext>
              </a:extLst>
            </p:cNvPr>
            <p:cNvGrpSpPr/>
            <p:nvPr/>
          </p:nvGrpSpPr>
          <p:grpSpPr>
            <a:xfrm>
              <a:off x="2190750" y="2646332"/>
              <a:ext cx="4067174" cy="2020918"/>
              <a:chOff x="1552576" y="3770282"/>
              <a:chExt cx="4067174" cy="2020918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6D517DF7-CD84-AE3B-324F-10E89FD96B32}"/>
                  </a:ext>
                </a:extLst>
              </p:cNvPr>
              <p:cNvSpPr txBox="1"/>
              <p:nvPr/>
            </p:nvSpPr>
            <p:spPr>
              <a:xfrm>
                <a:off x="1552576" y="3770282"/>
                <a:ext cx="4067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600" dirty="0"/>
                  <a:t>ポリモーフィズムを使って実行</a:t>
                </a:r>
              </a:p>
            </p:txBody>
          </p:sp>
          <p:pic>
            <p:nvPicPr>
              <p:cNvPr id="9" name="図 8" descr="テキスト&#10;&#10;自動的に生成された説明">
                <a:extLst>
                  <a:ext uri="{FF2B5EF4-FFF2-40B4-BE49-F238E27FC236}">
                    <a16:creationId xmlns:a16="http://schemas.microsoft.com/office/drawing/2014/main" id="{D35967DD-AC27-3966-B24B-1CA4CB5D6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9526" y="4143094"/>
                <a:ext cx="3950940" cy="1648106"/>
              </a:xfrm>
              <a:prstGeom prst="rect">
                <a:avLst/>
              </a:prstGeom>
            </p:spPr>
          </p:pic>
        </p:grpSp>
        <p:grpSp>
          <p:nvGrpSpPr>
            <p:cNvPr id="14" name="グループ化 13">
              <a:extLst>
                <a:ext uri="{FF2B5EF4-FFF2-40B4-BE49-F238E27FC236}">
                  <a16:creationId xmlns:a16="http://schemas.microsoft.com/office/drawing/2014/main" id="{6F9E704F-FF47-3C6B-5FF5-43A06FAEE991}"/>
                </a:ext>
              </a:extLst>
            </p:cNvPr>
            <p:cNvGrpSpPr/>
            <p:nvPr/>
          </p:nvGrpSpPr>
          <p:grpSpPr>
            <a:xfrm>
              <a:off x="2238374" y="4713257"/>
              <a:ext cx="4486275" cy="1940407"/>
              <a:chOff x="7497441" y="4475132"/>
              <a:chExt cx="4486275" cy="1940407"/>
            </a:xfrm>
          </p:grpSpPr>
          <p:pic>
            <p:nvPicPr>
              <p:cNvPr id="11" name="図 10" descr="テキスト&#10;&#10;自動的に生成された説明">
                <a:extLst>
                  <a:ext uri="{FF2B5EF4-FFF2-40B4-BE49-F238E27FC236}">
                    <a16:creationId xmlns:a16="http://schemas.microsoft.com/office/drawing/2014/main" id="{4742B6C0-4084-59F5-F560-8C01C6C1E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7441" y="4813298"/>
                <a:ext cx="4486275" cy="1602241"/>
              </a:xfrm>
              <a:prstGeom prst="rect">
                <a:avLst/>
              </a:prstGeom>
            </p:spPr>
          </p:pic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65231961-76CE-3CFA-C259-2A4B16C6C454}"/>
                  </a:ext>
                </a:extLst>
              </p:cNvPr>
              <p:cNvSpPr txBox="1"/>
              <p:nvPr/>
            </p:nvSpPr>
            <p:spPr>
              <a:xfrm>
                <a:off x="7715251" y="4475132"/>
                <a:ext cx="40671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600" dirty="0"/>
                  <a:t>ステートの基底クラス</a:t>
                </a:r>
              </a:p>
            </p:txBody>
          </p:sp>
        </p:grp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07013133-B15F-E66E-8790-5F6ACB85AF8D}"/>
                </a:ext>
              </a:extLst>
            </p:cNvPr>
            <p:cNvGrpSpPr/>
            <p:nvPr/>
          </p:nvGrpSpPr>
          <p:grpSpPr>
            <a:xfrm>
              <a:off x="7038975" y="2462941"/>
              <a:ext cx="5000625" cy="4214086"/>
              <a:chOff x="8858249" y="3335215"/>
              <a:chExt cx="4044663" cy="3408485"/>
            </a:xfrm>
          </p:grpSpPr>
          <p:pic>
            <p:nvPicPr>
              <p:cNvPr id="16" name="図 15" descr="テキスト&#10;&#10;自動的に生成された説明">
                <a:extLst>
                  <a:ext uri="{FF2B5EF4-FFF2-40B4-BE49-F238E27FC236}">
                    <a16:creationId xmlns:a16="http://schemas.microsoft.com/office/drawing/2014/main" id="{69CDD4CF-5630-54C5-7E50-F9E52A320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58249" y="3789483"/>
                <a:ext cx="4044663" cy="2954217"/>
              </a:xfrm>
              <a:prstGeom prst="rect">
                <a:avLst/>
              </a:prstGeom>
            </p:spPr>
          </p:pic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CE639E6F-8ABE-7606-8D91-560499DEE02B}"/>
                  </a:ext>
                </a:extLst>
              </p:cNvPr>
              <p:cNvSpPr txBox="1"/>
              <p:nvPr/>
            </p:nvSpPr>
            <p:spPr>
              <a:xfrm>
                <a:off x="9567027" y="3335215"/>
                <a:ext cx="2627069" cy="47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ja-JP" altLang="en-US" sz="1600" dirty="0"/>
                  <a:t>例えばプレイヤーが倒れたら</a:t>
                </a:r>
                <a:endParaRPr kumimoji="1" lang="en-US" altLang="ja-JP" sz="1600" dirty="0"/>
              </a:p>
              <a:p>
                <a:pPr algn="ctr"/>
                <a:r>
                  <a:rPr kumimoji="1" lang="ja-JP" altLang="en-US" sz="1600" dirty="0"/>
                  <a:t>以下のプログラムが実行される</a:t>
                </a:r>
              </a:p>
            </p:txBody>
          </p:sp>
        </p:grp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B4249A78-E748-5687-D62D-46C87CC9A668}"/>
                </a:ext>
              </a:extLst>
            </p:cNvPr>
            <p:cNvSpPr/>
            <p:nvPr/>
          </p:nvSpPr>
          <p:spPr>
            <a:xfrm>
              <a:off x="4124325" y="3619500"/>
              <a:ext cx="1809750" cy="2667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F5AF668-3DF0-A424-0909-64F1F139F1B6}"/>
                </a:ext>
              </a:extLst>
            </p:cNvPr>
            <p:cNvSpPr/>
            <p:nvPr/>
          </p:nvSpPr>
          <p:spPr>
            <a:xfrm>
              <a:off x="7077075" y="3048000"/>
              <a:ext cx="4324350" cy="2000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35849785-BA83-9F93-E2EA-D6E5FAE52A6C}"/>
                </a:ext>
              </a:extLst>
            </p:cNvPr>
            <p:cNvSpPr/>
            <p:nvPr/>
          </p:nvSpPr>
          <p:spPr>
            <a:xfrm>
              <a:off x="2476500" y="6353175"/>
              <a:ext cx="3371850" cy="1904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コネクタ: 曲線 23">
              <a:extLst>
                <a:ext uri="{FF2B5EF4-FFF2-40B4-BE49-F238E27FC236}">
                  <a16:creationId xmlns:a16="http://schemas.microsoft.com/office/drawing/2014/main" id="{B3932D01-8232-D535-24B0-B0E1E6C3658C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 flipH="1">
              <a:off x="4914900" y="3752850"/>
              <a:ext cx="1019175" cy="2466975"/>
            </a:xfrm>
            <a:prstGeom prst="curvedConnector4">
              <a:avLst>
                <a:gd name="adj1" fmla="val -22430"/>
                <a:gd name="adj2" fmla="val 57336"/>
              </a:avLst>
            </a:prstGeom>
            <a:ln w="19050">
              <a:solidFill>
                <a:srgbClr val="FF0000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DADD90CA-E182-209B-A885-C8A6B4B0CC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7400" y="3333750"/>
              <a:ext cx="1228725" cy="294322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07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6F8B5-6943-0FDB-2E7C-CF895CA07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E6C3E49-8F68-4F10-AE7B-0470117F6889}"/>
              </a:ext>
            </a:extLst>
          </p:cNvPr>
          <p:cNvSpPr txBox="1"/>
          <p:nvPr/>
        </p:nvSpPr>
        <p:spPr>
          <a:xfrm>
            <a:off x="2597987" y="468000"/>
            <a:ext cx="7069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lang="en-US" altLang="ja-JP" dirty="0"/>
              <a:t>3</a:t>
            </a:r>
            <a:r>
              <a:rPr kumimoji="1" lang="en-US" altLang="ja-JP" dirty="0"/>
              <a:t>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lang="ja-JP" altLang="en-US" sz="2400" b="1" dirty="0"/>
              <a:t>ステートパターンを使ったステート管理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lang="en-US" altLang="ja-JP" dirty="0" err="1"/>
              <a:t>GameObject</a:t>
            </a:r>
            <a:r>
              <a:rPr lang="en-US" altLang="ja-JP" dirty="0"/>
              <a:t>/Entity/Player/</a:t>
            </a:r>
            <a:r>
              <a:rPr lang="en-US" altLang="ja-JP" dirty="0" err="1"/>
              <a:t>playerState.h</a:t>
            </a:r>
            <a:r>
              <a:rPr lang="ja-JP" altLang="en-US" dirty="0"/>
              <a:t>など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5A8CFA4-D59E-30B0-31C3-384C6BDD763A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616E989-61E4-410A-CBE4-035270056E7E}"/>
              </a:ext>
            </a:extLst>
          </p:cNvPr>
          <p:cNvSpPr txBox="1"/>
          <p:nvPr/>
        </p:nvSpPr>
        <p:spPr>
          <a:xfrm>
            <a:off x="381462" y="1938251"/>
            <a:ext cx="917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苦労した点と解決方法、または技術を通した学び</a:t>
            </a:r>
          </a:p>
          <a:p>
            <a:r>
              <a:rPr lang="ja-JP" altLang="en-US" dirty="0"/>
              <a:t>プ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5000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A99B9-F2CE-905E-207C-1AE3D3D41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79A1C1E-CE04-9728-12E2-34B9AE40399D}"/>
              </a:ext>
            </a:extLst>
          </p:cNvPr>
          <p:cNvSpPr txBox="1"/>
          <p:nvPr/>
        </p:nvSpPr>
        <p:spPr>
          <a:xfrm>
            <a:off x="376843" y="1245523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概要</a:t>
            </a:r>
            <a:endParaRPr kumimoji="1" lang="en-US" altLang="ja-JP" b="1" dirty="0"/>
          </a:p>
          <a:p>
            <a:r>
              <a:rPr lang="ja-JP" altLang="en-US" dirty="0"/>
              <a:t>読み込んだテクスチャ</a:t>
            </a:r>
            <a:r>
              <a:rPr kumimoji="1" lang="ja-JP" altLang="en-US" dirty="0"/>
              <a:t>情報を保存しておくことで、作成処理は一度のみの効率的なリソース管理。</a:t>
            </a:r>
          </a:p>
        </p:txBody>
      </p:sp>
      <p:pic>
        <p:nvPicPr>
          <p:cNvPr id="16" name="図 15" descr="グラフィカル ユーザー インターフェイス, 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3D69BD8A-3118-AC31-708A-451F36DD6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79" y="2215005"/>
            <a:ext cx="5310426" cy="4548348"/>
          </a:xfrm>
          <a:prstGeom prst="rect">
            <a:avLst/>
          </a:prstGeom>
        </p:spPr>
      </p:pic>
      <p:pic>
        <p:nvPicPr>
          <p:cNvPr id="18" name="図 17" descr="ダイアグラム&#10;&#10;自動的に生成された説明">
            <a:extLst>
              <a:ext uri="{FF2B5EF4-FFF2-40B4-BE49-F238E27FC236}">
                <a16:creationId xmlns:a16="http://schemas.microsoft.com/office/drawing/2014/main" id="{61AC409F-D7A9-FB61-728D-2FF59018D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61" y="2215005"/>
            <a:ext cx="5300779" cy="454834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D972551-D196-943C-53E0-44C2E75B7CE6}"/>
              </a:ext>
            </a:extLst>
          </p:cNvPr>
          <p:cNvSpPr txBox="1"/>
          <p:nvPr/>
        </p:nvSpPr>
        <p:spPr>
          <a:xfrm>
            <a:off x="2045422" y="468000"/>
            <a:ext cx="8174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アピールポイント別紹介（</a:t>
            </a:r>
            <a:r>
              <a:rPr kumimoji="1" lang="en-US" altLang="ja-JP" dirty="0"/>
              <a:t>4 / 10</a:t>
            </a:r>
            <a:r>
              <a:rPr kumimoji="1" lang="ja-JP" altLang="en-US" dirty="0"/>
              <a:t>）</a:t>
            </a:r>
            <a:endParaRPr lang="en-US" altLang="ja-JP" dirty="0"/>
          </a:p>
          <a:p>
            <a:pPr algn="ctr"/>
            <a:r>
              <a:rPr kumimoji="1" lang="en-US" altLang="ja-JP" sz="2400" b="1" dirty="0"/>
              <a:t>【</a:t>
            </a:r>
            <a:r>
              <a:rPr kumimoji="1" lang="ja-JP" altLang="en-US" sz="2400" b="1" dirty="0"/>
              <a:t>フライウェイトパターンを使ったリソースの使い回し</a:t>
            </a:r>
            <a:r>
              <a:rPr lang="en-US" altLang="ja-JP" sz="2400" b="1" dirty="0"/>
              <a:t>】</a:t>
            </a:r>
            <a:endParaRPr lang="en-US" altLang="ja-JP" b="1" dirty="0"/>
          </a:p>
          <a:p>
            <a:pPr algn="ctr"/>
            <a:r>
              <a:rPr lang="en-US" altLang="ja-JP" dirty="0"/>
              <a:t>(</a:t>
            </a:r>
            <a:r>
              <a:rPr lang="ja-JP" altLang="en-US" dirty="0"/>
              <a:t>該当箇所： </a:t>
            </a:r>
            <a:r>
              <a:rPr kumimoji="1" lang="en-US" altLang="ja-JP" dirty="0"/>
              <a:t>System/Manager/textureManager.cpp</a:t>
            </a:r>
            <a:r>
              <a:rPr lang="en-US" altLang="ja-JP" dirty="0"/>
              <a:t>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F3D494A-892C-C0E4-4FD6-AB8E47F4DFD1}"/>
              </a:ext>
            </a:extLst>
          </p:cNvPr>
          <p:cNvSpPr txBox="1"/>
          <p:nvPr/>
        </p:nvSpPr>
        <p:spPr>
          <a:xfrm>
            <a:off x="82308" y="117149"/>
            <a:ext cx="2374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/>
              <a:t>タイトル「</a:t>
            </a:r>
            <a:r>
              <a:rPr lang="en-US" altLang="ja-JP" sz="2000" dirty="0"/>
              <a:t>Mage</a:t>
            </a:r>
            <a:r>
              <a:rPr lang="ja-JP" altLang="en-US" sz="2000" dirty="0"/>
              <a:t>」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18448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2098</Words>
  <Application>Microsoft Office PowerPoint</Application>
  <PresentationFormat>ワイド画面</PresentationFormat>
  <Paragraphs>329</Paragraphs>
  <Slides>28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HG明朝E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拓巳 野村</dc:creator>
  <cp:lastModifiedBy>拓巳 野村</cp:lastModifiedBy>
  <cp:revision>130</cp:revision>
  <dcterms:created xsi:type="dcterms:W3CDTF">2024-02-12T11:10:39Z</dcterms:created>
  <dcterms:modified xsi:type="dcterms:W3CDTF">2024-02-27T02:11:27Z</dcterms:modified>
</cp:coreProperties>
</file>